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22" r:id="rId2"/>
    <p:sldMasterId id="2147483734" r:id="rId3"/>
    <p:sldMasterId id="2147483746" r:id="rId4"/>
  </p:sldMasterIdLst>
  <p:notesMasterIdLst>
    <p:notesMasterId r:id="rId67"/>
  </p:notesMasterIdLst>
  <p:handoutMasterIdLst>
    <p:handoutMasterId r:id="rId68"/>
  </p:handoutMasterIdLst>
  <p:sldIdLst>
    <p:sldId id="757" r:id="rId5"/>
    <p:sldId id="758" r:id="rId6"/>
    <p:sldId id="759" r:id="rId7"/>
    <p:sldId id="762" r:id="rId8"/>
    <p:sldId id="764" r:id="rId9"/>
    <p:sldId id="765" r:id="rId10"/>
    <p:sldId id="766" r:id="rId11"/>
    <p:sldId id="774" r:id="rId12"/>
    <p:sldId id="775" r:id="rId13"/>
    <p:sldId id="866" r:id="rId14"/>
    <p:sldId id="867" r:id="rId15"/>
    <p:sldId id="868" r:id="rId16"/>
    <p:sldId id="776" r:id="rId17"/>
    <p:sldId id="485" r:id="rId18"/>
    <p:sldId id="835" r:id="rId19"/>
    <p:sldId id="691" r:id="rId20"/>
    <p:sldId id="720" r:id="rId21"/>
    <p:sldId id="721" r:id="rId22"/>
    <p:sldId id="722" r:id="rId23"/>
    <p:sldId id="719" r:id="rId24"/>
    <p:sldId id="723" r:id="rId25"/>
    <p:sldId id="725" r:id="rId26"/>
    <p:sldId id="724" r:id="rId27"/>
    <p:sldId id="726" r:id="rId28"/>
    <p:sldId id="597" r:id="rId29"/>
    <p:sldId id="727" r:id="rId30"/>
    <p:sldId id="728" r:id="rId31"/>
    <p:sldId id="729" r:id="rId32"/>
    <p:sldId id="730" r:id="rId33"/>
    <p:sldId id="716" r:id="rId34"/>
    <p:sldId id="745" r:id="rId35"/>
    <p:sldId id="744" r:id="rId36"/>
    <p:sldId id="583" r:id="rId37"/>
    <p:sldId id="690" r:id="rId38"/>
    <p:sldId id="584" r:id="rId39"/>
    <p:sldId id="586" r:id="rId40"/>
    <p:sldId id="642" r:id="rId41"/>
    <p:sldId id="599" r:id="rId42"/>
    <p:sldId id="639" r:id="rId43"/>
    <p:sldId id="640" r:id="rId44"/>
    <p:sldId id="641" r:id="rId45"/>
    <p:sldId id="631" r:id="rId46"/>
    <p:sldId id="746" r:id="rId47"/>
    <p:sldId id="680" r:id="rId48"/>
    <p:sldId id="681" r:id="rId49"/>
    <p:sldId id="684" r:id="rId50"/>
    <p:sldId id="682" r:id="rId51"/>
    <p:sldId id="685" r:id="rId52"/>
    <p:sldId id="686" r:id="rId53"/>
    <p:sldId id="683" r:id="rId54"/>
    <p:sldId id="688" r:id="rId55"/>
    <p:sldId id="687" r:id="rId56"/>
    <p:sldId id="756" r:id="rId57"/>
    <p:sldId id="751" r:id="rId58"/>
    <p:sldId id="754" r:id="rId59"/>
    <p:sldId id="755" r:id="rId60"/>
    <p:sldId id="752" r:id="rId61"/>
    <p:sldId id="693" r:id="rId62"/>
    <p:sldId id="734" r:id="rId63"/>
    <p:sldId id="742" r:id="rId64"/>
    <p:sldId id="863" r:id="rId65"/>
    <p:sldId id="872"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3" clrIdx="2">
    <p:extLst/>
  </p:cmAuthor>
  <p:cmAuthor id="3" name="Marsha Snyder" initials="MS"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6E6E6"/>
    <a:srgbClr val="401B5B"/>
    <a:srgbClr val="006666"/>
    <a:srgbClr val="FFFFFF"/>
    <a:srgbClr val="4C3C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3" autoAdjust="0"/>
    <p:restoredTop sz="82166" autoAdjust="0"/>
  </p:normalViewPr>
  <p:slideViewPr>
    <p:cSldViewPr>
      <p:cViewPr varScale="1">
        <p:scale>
          <a:sx n="88" d="100"/>
          <a:sy n="88" d="100"/>
        </p:scale>
        <p:origin x="1440"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13224"/>
    </p:cViewPr>
  </p:sorterViewPr>
  <p:notesViewPr>
    <p:cSldViewPr>
      <p:cViewPr varScale="1">
        <p:scale>
          <a:sx n="81" d="100"/>
          <a:sy n="81" d="100"/>
        </p:scale>
        <p:origin x="3344" y="1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2" tIns="46582" rIns="93162" bIns="46582" rtlCol="0"/>
          <a:lstStyle>
            <a:lvl1pPr algn="r">
              <a:defRPr sz="1200"/>
            </a:lvl1pPr>
          </a:lstStyle>
          <a:p>
            <a:fld id="{BA216E3A-D321-482D-BC77-35CF7D016144}" type="datetimeFigureOut">
              <a:rPr lang="en-US" smtClean="0"/>
              <a:pPr/>
              <a:t>3/18/19</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2" tIns="46582" rIns="93162" bIns="46582"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102210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2" tIns="46582" rIns="93162" bIns="46582" rtlCol="0"/>
          <a:lstStyle>
            <a:lvl1pPr algn="r">
              <a:defRPr sz="1200"/>
            </a:lvl1pPr>
          </a:lstStyle>
          <a:p>
            <a:fld id="{DF698628-5BAC-41A6-8A68-21E968C14C92}" type="datetimeFigureOut">
              <a:rPr lang="en-US" smtClean="0"/>
              <a:pPr/>
              <a:t>3/18/19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2" rIns="93162"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2" rIns="93162"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2" tIns="46582" rIns="93162" bIns="46582"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333624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34874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itchFamily="34" charset="0"/>
              </a:rPr>
              <a:t>Schools usually lack a food source at night.</a:t>
            </a:r>
          </a:p>
          <a:p>
            <a:r>
              <a:rPr lang="en-US" dirty="0">
                <a:solidFill>
                  <a:srgbClr val="000000"/>
                </a:solidFill>
                <a:cs typeface="Arial" pitchFamily="34" charset="0"/>
              </a:rPr>
              <a:t>Boarding schools are the exception.</a:t>
            </a:r>
          </a:p>
          <a:p>
            <a:r>
              <a:rPr lang="en-US" dirty="0">
                <a:solidFill>
                  <a:srgbClr val="000000"/>
                </a:solidFill>
                <a:cs typeface="Arial" pitchFamily="34" charset="0"/>
              </a:rPr>
              <a:t>Backpacks, books, clothing, wheelchairs from home provide harborage and transport.</a:t>
            </a:r>
          </a:p>
          <a:p>
            <a:r>
              <a:rPr lang="en-US" dirty="0"/>
              <a:t>can occur, but is unlikely unless……..e.g., students exchange clothes, clothing and back-packs are piled together, </a:t>
            </a:r>
            <a:r>
              <a:rPr lang="en-US" dirty="0" err="1"/>
              <a:t>etc</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11</a:t>
            </a:fld>
            <a:endParaRPr lang="en-US"/>
          </a:p>
        </p:txBody>
      </p:sp>
    </p:spTree>
    <p:extLst>
      <p:ext uri="{BB962C8B-B14F-4D97-AF65-F5344CB8AC3E}">
        <p14:creationId xmlns:p14="http://schemas.microsoft.com/office/powerpoint/2010/main" val="1364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a piece of scotch tape and tape the bed bug between tape layers. Save for proper identification.</a:t>
            </a:r>
          </a:p>
        </p:txBody>
      </p:sp>
      <p:sp>
        <p:nvSpPr>
          <p:cNvPr id="4" name="Slide Number Placeholder 3"/>
          <p:cNvSpPr>
            <a:spLocks noGrp="1"/>
          </p:cNvSpPr>
          <p:nvPr>
            <p:ph type="sldNum" sz="quarter" idx="10"/>
          </p:nvPr>
        </p:nvSpPr>
        <p:spPr/>
        <p:txBody>
          <a:bodyPr/>
          <a:lstStyle/>
          <a:p>
            <a:fld id="{80990B00-DDBF-4E2D-BC68-C4D4717474C3}"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774" tIns="48388" rIns="96774" bIns="48388"/>
          <a:lstStyle>
            <a:lvl1pPr eaLnBrk="0" hangingPunct="0">
              <a:defRPr>
                <a:solidFill>
                  <a:schemeClr val="tx1"/>
                </a:solidFill>
                <a:latin typeface="Arial" charset="0"/>
              </a:defRPr>
            </a:lvl1pPr>
            <a:lvl2pPr marL="758069" indent="-291564" eaLnBrk="0" hangingPunct="0">
              <a:defRPr>
                <a:solidFill>
                  <a:schemeClr val="tx1"/>
                </a:solidFill>
                <a:latin typeface="Arial" charset="0"/>
              </a:defRPr>
            </a:lvl2pPr>
            <a:lvl3pPr marL="1166261" indent="-233252" eaLnBrk="0" hangingPunct="0">
              <a:defRPr>
                <a:solidFill>
                  <a:schemeClr val="tx1"/>
                </a:solidFill>
                <a:latin typeface="Arial" charset="0"/>
              </a:defRPr>
            </a:lvl3pPr>
            <a:lvl4pPr marL="1632764" indent="-233252" eaLnBrk="0" hangingPunct="0">
              <a:defRPr>
                <a:solidFill>
                  <a:schemeClr val="tx1"/>
                </a:solidFill>
                <a:latin typeface="Arial" charset="0"/>
              </a:defRPr>
            </a:lvl4pPr>
            <a:lvl5pPr marL="2099269" indent="-233252" eaLnBrk="0" hangingPunct="0">
              <a:defRPr>
                <a:solidFill>
                  <a:schemeClr val="tx1"/>
                </a:solidFill>
                <a:latin typeface="Arial" charset="0"/>
              </a:defRPr>
            </a:lvl5pPr>
            <a:lvl6pPr marL="2565773" indent="-233252" eaLnBrk="0" fontAlgn="base" hangingPunct="0">
              <a:spcBef>
                <a:spcPct val="0"/>
              </a:spcBef>
              <a:spcAft>
                <a:spcPct val="0"/>
              </a:spcAft>
              <a:defRPr>
                <a:solidFill>
                  <a:schemeClr val="tx1"/>
                </a:solidFill>
                <a:latin typeface="Arial" charset="0"/>
              </a:defRPr>
            </a:lvl6pPr>
            <a:lvl7pPr marL="3032276" indent="-233252" eaLnBrk="0" fontAlgn="base" hangingPunct="0">
              <a:spcBef>
                <a:spcPct val="0"/>
              </a:spcBef>
              <a:spcAft>
                <a:spcPct val="0"/>
              </a:spcAft>
              <a:defRPr>
                <a:solidFill>
                  <a:schemeClr val="tx1"/>
                </a:solidFill>
                <a:latin typeface="Arial" charset="0"/>
              </a:defRPr>
            </a:lvl7pPr>
            <a:lvl8pPr marL="3498780" indent="-233252" eaLnBrk="0" fontAlgn="base" hangingPunct="0">
              <a:spcBef>
                <a:spcPct val="0"/>
              </a:spcBef>
              <a:spcAft>
                <a:spcPct val="0"/>
              </a:spcAft>
              <a:defRPr>
                <a:solidFill>
                  <a:schemeClr val="tx1"/>
                </a:solidFill>
                <a:latin typeface="Arial" charset="0"/>
              </a:defRPr>
            </a:lvl8pPr>
            <a:lvl9pPr marL="3965284" indent="-233252" eaLnBrk="0" fontAlgn="base" hangingPunct="0">
              <a:spcBef>
                <a:spcPct val="0"/>
              </a:spcBef>
              <a:spcAft>
                <a:spcPct val="0"/>
              </a:spcAft>
              <a:defRPr>
                <a:solidFill>
                  <a:schemeClr val="tx1"/>
                </a:solidFill>
                <a:latin typeface="Arial" charset="0"/>
              </a:defRPr>
            </a:lvl9pPr>
          </a:lstStyle>
          <a:p>
            <a:pPr eaLnBrk="1" hangingPunct="1"/>
            <a:fld id="{E0D35FCF-EE63-4419-AB30-AC3A43553301}" type="slidenum">
              <a:rPr lang="en-US">
                <a:solidFill>
                  <a:srgbClr val="000000"/>
                </a:solidFill>
              </a:rPr>
              <a:pPr eaLnBrk="1" hangingPunct="1"/>
              <a:t>13</a:t>
            </a:fld>
            <a:endParaRPr lang="en-US">
              <a:solidFill>
                <a:srgbClr val="000000"/>
              </a:solidFill>
            </a:endParaRPr>
          </a:p>
        </p:txBody>
      </p:sp>
      <p:sp>
        <p:nvSpPr>
          <p:cNvPr id="82949" name="Rectangle 2"/>
          <p:cNvSpPr>
            <a:spLocks noGrp="1" noRot="1" noChangeAspect="1" noChangeArrowheads="1" noTextEdit="1"/>
          </p:cNvSpPr>
          <p:nvPr>
            <p:ph type="sldImg"/>
          </p:nvPr>
        </p:nvSpPr>
        <p:spPr>
          <a:ln cap="flat"/>
        </p:spPr>
      </p:sp>
      <p:sp>
        <p:nvSpPr>
          <p:cNvPr id="829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87" tIns="49646" rIns="99287" bIns="49646"/>
          <a:lstStyle/>
          <a:p>
            <a:pPr eaLnBrk="1" hangingPunct="1">
              <a:spcBef>
                <a:spcPct val="0"/>
              </a:spcBef>
            </a:pPr>
            <a:endParaRPr lang="en-US" dirty="0">
              <a:solidFill>
                <a:srgbClr val="FFCCFF"/>
              </a:solidFill>
              <a:latin typeface="Comic Sans MS" pitchFamily="66" charset="0"/>
            </a:endParaRPr>
          </a:p>
        </p:txBody>
      </p:sp>
    </p:spTree>
    <p:extLst>
      <p:ext uri="{BB962C8B-B14F-4D97-AF65-F5344CB8AC3E}">
        <p14:creationId xmlns:p14="http://schemas.microsoft.com/office/powerpoint/2010/main" val="251181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https://www.cdc.gov/vitalsigns/containing-unusual-resistance/</a:t>
            </a:r>
          </a:p>
          <a:p>
            <a:r>
              <a:rPr lang="en-US"/>
              <a:t>https://cdifffoundation.org/</a:t>
            </a:r>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14</a:t>
            </a:fld>
            <a:endParaRPr lang="en-US"/>
          </a:p>
        </p:txBody>
      </p:sp>
    </p:spTree>
    <p:extLst>
      <p:ext uri="{BB962C8B-B14F-4D97-AF65-F5344CB8AC3E}">
        <p14:creationId xmlns:p14="http://schemas.microsoft.com/office/powerpoint/2010/main" val="240260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15</a:t>
            </a:fld>
            <a:endParaRPr lang="en-US"/>
          </a:p>
        </p:txBody>
      </p:sp>
    </p:spTree>
    <p:extLst>
      <p:ext uri="{BB962C8B-B14F-4D97-AF65-F5344CB8AC3E}">
        <p14:creationId xmlns:p14="http://schemas.microsoft.com/office/powerpoint/2010/main" val="104980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scabies mite usually is spread by direct, prolonged, skin-to-skin contact with a person who has scabies. Humans are the source of infestation. Animals do not spread human scabies.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16</a:t>
            </a:fld>
            <a:endParaRPr lang="en-US"/>
          </a:p>
        </p:txBody>
      </p:sp>
    </p:spTree>
    <p:extLst>
      <p:ext uri="{BB962C8B-B14F-4D97-AF65-F5344CB8AC3E}">
        <p14:creationId xmlns:p14="http://schemas.microsoft.com/office/powerpoint/2010/main" val="235894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t>Females feed on the skin and fluids that are released from the damaged tissues</a:t>
            </a:r>
          </a:p>
          <a:p>
            <a:pPr>
              <a:lnSpc>
                <a:spcPct val="90000"/>
              </a:lnSpc>
            </a:pPr>
            <a:r>
              <a:rPr lang="en-US" altLang="en-US" sz="1200" dirty="0"/>
              <a:t>While in the burrows the females deposit fecal matter and lay eggs as they burrow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39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buClr>
              <a:defRPr/>
            </a:pPr>
            <a:r>
              <a:rPr lang="en-US" sz="1200" dirty="0"/>
              <a:t>Scabies can spread rapidly under crowded conditions where close body contact is frequent.</a:t>
            </a:r>
          </a:p>
          <a:p>
            <a:pPr>
              <a:buClr>
                <a:schemeClr val="accent6"/>
              </a:buClr>
              <a:defRPr/>
            </a:pPr>
            <a:r>
              <a:rPr lang="en-US" sz="1200" dirty="0"/>
              <a:t>Hospitals, childcare facilities, and schools are optimal locations for the spread of scabies.</a:t>
            </a:r>
          </a:p>
          <a:p>
            <a:pPr>
              <a:buClr>
                <a:schemeClr val="accent6"/>
              </a:buClr>
              <a:defRPr/>
            </a:pPr>
            <a:r>
              <a:rPr lang="en-US" sz="1200" dirty="0"/>
              <a:t>Scabies mites are too small to be seen with the naked eye.</a:t>
            </a:r>
          </a:p>
          <a:p>
            <a:pPr>
              <a:buClr>
                <a:schemeClr val="accent6"/>
              </a:buClr>
              <a:defRPr/>
            </a:pPr>
            <a:r>
              <a:rPr lang="en-US" sz="1200" dirty="0"/>
              <a:t>They do not fly or jump.</a:t>
            </a:r>
          </a:p>
          <a:p>
            <a:pPr>
              <a:buClr>
                <a:schemeClr val="accent6"/>
              </a:buClr>
              <a:defRPr/>
            </a:pPr>
            <a:r>
              <a:rPr lang="en-US" sz="1200" dirty="0"/>
              <a:t>They can be killed by using treatments prescribed by a physician, and your body will naturally eliminate the mite remains over time.</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18</a:t>
            </a:fld>
            <a:endParaRPr lang="en-US"/>
          </a:p>
        </p:txBody>
      </p:sp>
    </p:spTree>
    <p:extLst>
      <p:ext uri="{BB962C8B-B14F-4D97-AF65-F5344CB8AC3E}">
        <p14:creationId xmlns:p14="http://schemas.microsoft.com/office/powerpoint/2010/main" val="141512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19</a:t>
            </a:fld>
            <a:endParaRPr lang="en-US"/>
          </a:p>
        </p:txBody>
      </p:sp>
    </p:spTree>
    <p:extLst>
      <p:ext uri="{BB962C8B-B14F-4D97-AF65-F5344CB8AC3E}">
        <p14:creationId xmlns:p14="http://schemas.microsoft.com/office/powerpoint/2010/main" val="149629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Pests are organisms that damage or interfere with desirable plants in our fields and orchards, landscapes, or </a:t>
            </a:r>
            <a:r>
              <a:rPr lang="en-US" i="1" dirty="0" err="1"/>
              <a:t>wildlands</a:t>
            </a:r>
            <a:r>
              <a:rPr lang="en-US" i="1" dirty="0"/>
              <a:t>, or damage homes or other structures. Pests also include organisms that impact human or animal health. Pests may transmit disease or may be just a nuisance. </a:t>
            </a:r>
            <a:r>
              <a:rPr lang="en-US" i="1"/>
              <a:t>A pest can be a plant (weed), vertebrate (bird, rodent, or other mammal), invertebrate (insect, tick, mite, or snail), nematode, pathogen (bacteria, virus, or fungus) that causes disease, or other unwanted organism that may harm water quality, animal life, or other parts of the ecosystem.</a:t>
            </a:r>
            <a:endParaRPr lang="en-US"/>
          </a:p>
        </p:txBody>
      </p:sp>
      <p:sp>
        <p:nvSpPr>
          <p:cNvPr id="4" name="Slide Number Placeholder 3"/>
          <p:cNvSpPr>
            <a:spLocks noGrp="1"/>
          </p:cNvSpPr>
          <p:nvPr>
            <p:ph type="sldNum" sz="quarter" idx="10"/>
          </p:nvPr>
        </p:nvSpPr>
        <p:spPr/>
        <p:txBody>
          <a:bodyPr/>
          <a:lstStyle/>
          <a:p>
            <a:fld id="{1C23004E-784E-C84E-AFB7-09ACD067D149}" type="slidenum">
              <a:rPr lang="en-US" smtClean="0"/>
              <a:t>2</a:t>
            </a:fld>
            <a:endParaRPr lang="en-US"/>
          </a:p>
        </p:txBody>
      </p:sp>
    </p:spTree>
    <p:extLst>
      <p:ext uri="{BB962C8B-B14F-4D97-AF65-F5344CB8AC3E}">
        <p14:creationId xmlns:p14="http://schemas.microsoft.com/office/powerpoint/2010/main" val="27367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20</a:t>
            </a:fld>
            <a:endParaRPr lang="en-US"/>
          </a:p>
        </p:txBody>
      </p:sp>
    </p:spTree>
    <p:extLst>
      <p:ext uri="{BB962C8B-B14F-4D97-AF65-F5344CB8AC3E}">
        <p14:creationId xmlns:p14="http://schemas.microsoft.com/office/powerpoint/2010/main" val="1118476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21</a:t>
            </a:fld>
            <a:endParaRPr lang="en-US"/>
          </a:p>
        </p:txBody>
      </p:sp>
    </p:spTree>
    <p:extLst>
      <p:ext uri="{BB962C8B-B14F-4D97-AF65-F5344CB8AC3E}">
        <p14:creationId xmlns:p14="http://schemas.microsoft.com/office/powerpoint/2010/main" val="47635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200" dirty="0"/>
              <a:t>Females feed on the skin and fluids that are released from the damaged tissues</a:t>
            </a:r>
          </a:p>
          <a:p>
            <a:pPr>
              <a:lnSpc>
                <a:spcPct val="90000"/>
              </a:lnSpc>
            </a:pPr>
            <a:r>
              <a:rPr lang="en-US" altLang="en-US" sz="1200" dirty="0"/>
              <a:t>While in the burrows the females deposit fecal matter and lay eggs as they burrow</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22</a:t>
            </a:fld>
            <a:endParaRPr lang="en-US"/>
          </a:p>
        </p:txBody>
      </p:sp>
    </p:spTree>
    <p:extLst>
      <p:ext uri="{BB962C8B-B14F-4D97-AF65-F5344CB8AC3E}">
        <p14:creationId xmlns:p14="http://schemas.microsoft.com/office/powerpoint/2010/main" val="418865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23</a:t>
            </a:fld>
            <a:endParaRPr lang="en-US"/>
          </a:p>
        </p:txBody>
      </p:sp>
    </p:spTree>
    <p:extLst>
      <p:ext uri="{BB962C8B-B14F-4D97-AF65-F5344CB8AC3E}">
        <p14:creationId xmlns:p14="http://schemas.microsoft.com/office/powerpoint/2010/main" val="10113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24</a:t>
            </a:fld>
            <a:endParaRPr lang="en-US"/>
          </a:p>
        </p:txBody>
      </p:sp>
    </p:spTree>
    <p:extLst>
      <p:ext uri="{BB962C8B-B14F-4D97-AF65-F5344CB8AC3E}">
        <p14:creationId xmlns:p14="http://schemas.microsoft.com/office/powerpoint/2010/main" val="544277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25</a:t>
            </a:fld>
            <a:endParaRPr lang="en-US"/>
          </a:p>
        </p:txBody>
      </p:sp>
    </p:spTree>
    <p:extLst>
      <p:ext uri="{BB962C8B-B14F-4D97-AF65-F5344CB8AC3E}">
        <p14:creationId xmlns:p14="http://schemas.microsoft.com/office/powerpoint/2010/main" val="465222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26</a:t>
            </a:fld>
            <a:endParaRPr lang="en-US"/>
          </a:p>
        </p:txBody>
      </p:sp>
    </p:spTree>
    <p:extLst>
      <p:ext uri="{BB962C8B-B14F-4D97-AF65-F5344CB8AC3E}">
        <p14:creationId xmlns:p14="http://schemas.microsoft.com/office/powerpoint/2010/main" val="3774538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27</a:t>
            </a:fld>
            <a:endParaRPr lang="en-US"/>
          </a:p>
        </p:txBody>
      </p:sp>
    </p:spTree>
    <p:extLst>
      <p:ext uri="{BB962C8B-B14F-4D97-AF65-F5344CB8AC3E}">
        <p14:creationId xmlns:p14="http://schemas.microsoft.com/office/powerpoint/2010/main" val="3281212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28</a:t>
            </a:fld>
            <a:endParaRPr lang="en-US"/>
          </a:p>
        </p:txBody>
      </p:sp>
    </p:spTree>
    <p:extLst>
      <p:ext uri="{BB962C8B-B14F-4D97-AF65-F5344CB8AC3E}">
        <p14:creationId xmlns:p14="http://schemas.microsoft.com/office/powerpoint/2010/main" val="2013216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29</a:t>
            </a:fld>
            <a:endParaRPr lang="en-US"/>
          </a:p>
        </p:txBody>
      </p:sp>
    </p:spTree>
    <p:extLst>
      <p:ext uri="{BB962C8B-B14F-4D97-AF65-F5344CB8AC3E}">
        <p14:creationId xmlns:p14="http://schemas.microsoft.com/office/powerpoint/2010/main" val="209785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3</a:t>
            </a:fld>
            <a:endParaRPr lang="en-US"/>
          </a:p>
        </p:txBody>
      </p:sp>
    </p:spTree>
    <p:extLst>
      <p:ext uri="{BB962C8B-B14F-4D97-AF65-F5344CB8AC3E}">
        <p14:creationId xmlns:p14="http://schemas.microsoft.com/office/powerpoint/2010/main" val="1516345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93CFD4-7A83-434F-A566-F3ABE0908F83}"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7443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472413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31</a:t>
            </a:fld>
            <a:endParaRPr lang="en-US"/>
          </a:p>
        </p:txBody>
      </p:sp>
    </p:spTree>
    <p:extLst>
      <p:ext uri="{BB962C8B-B14F-4D97-AF65-F5344CB8AC3E}">
        <p14:creationId xmlns:p14="http://schemas.microsoft.com/office/powerpoint/2010/main" val="2396098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https://www.cdc.gov/vitalsigns/containing-unusual-resistance/</a:t>
            </a:r>
          </a:p>
          <a:p>
            <a:r>
              <a:rPr lang="en-US"/>
              <a:t>https://cdifffoundation.org/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930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33</a:t>
            </a:fld>
            <a:endParaRPr lang="en-US"/>
          </a:p>
        </p:txBody>
      </p:sp>
    </p:spTree>
    <p:extLst>
      <p:ext uri="{BB962C8B-B14F-4D97-AF65-F5344CB8AC3E}">
        <p14:creationId xmlns:p14="http://schemas.microsoft.com/office/powerpoint/2010/main" val="1839048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34</a:t>
            </a:fld>
            <a:endParaRPr lang="en-US"/>
          </a:p>
        </p:txBody>
      </p:sp>
    </p:spTree>
    <p:extLst>
      <p:ext uri="{BB962C8B-B14F-4D97-AF65-F5344CB8AC3E}">
        <p14:creationId xmlns:p14="http://schemas.microsoft.com/office/powerpoint/2010/main" val="1694978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35</a:t>
            </a:fld>
            <a:endParaRPr lang="en-US"/>
          </a:p>
        </p:txBody>
      </p:sp>
    </p:spTree>
    <p:extLst>
      <p:ext uri="{BB962C8B-B14F-4D97-AF65-F5344CB8AC3E}">
        <p14:creationId xmlns:p14="http://schemas.microsoft.com/office/powerpoint/2010/main" val="1063926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36</a:t>
            </a:fld>
            <a:endParaRPr lang="en-US"/>
          </a:p>
        </p:txBody>
      </p:sp>
    </p:spTree>
    <p:extLst>
      <p:ext uri="{BB962C8B-B14F-4D97-AF65-F5344CB8AC3E}">
        <p14:creationId xmlns:p14="http://schemas.microsoft.com/office/powerpoint/2010/main" val="3407244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242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38</a:t>
            </a:fld>
            <a:endParaRPr lang="en-US"/>
          </a:p>
        </p:txBody>
      </p:sp>
    </p:spTree>
    <p:extLst>
      <p:ext uri="{BB962C8B-B14F-4D97-AF65-F5344CB8AC3E}">
        <p14:creationId xmlns:p14="http://schemas.microsoft.com/office/powerpoint/2010/main" val="1534523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64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DE4AF2-30AC-4E1F-8C94-7137C5E56A0F}" type="slidenum">
              <a:rPr lang="en-US" altLang="en-US" smtClean="0"/>
              <a:pPr>
                <a:spcBef>
                  <a:spcPct val="0"/>
                </a:spcBef>
              </a:pPr>
              <a:t>4</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2943" indent="-232943"/>
            <a:endParaRPr lang="en-US" altLang="en-US" dirty="0"/>
          </a:p>
        </p:txBody>
      </p:sp>
    </p:spTree>
    <p:extLst>
      <p:ext uri="{BB962C8B-B14F-4D97-AF65-F5344CB8AC3E}">
        <p14:creationId xmlns:p14="http://schemas.microsoft.com/office/powerpoint/2010/main" val="515880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223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493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42</a:t>
            </a:fld>
            <a:endParaRPr lang="en-US"/>
          </a:p>
        </p:txBody>
      </p:sp>
    </p:spTree>
    <p:extLst>
      <p:ext uri="{BB962C8B-B14F-4D97-AF65-F5344CB8AC3E}">
        <p14:creationId xmlns:p14="http://schemas.microsoft.com/office/powerpoint/2010/main" val="2870100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Impetigo (Step/Staph) </a:t>
            </a:r>
            <a:r>
              <a:rPr lang="en-US" i="1" dirty="0"/>
              <a:t>Staphylococcus aureus </a:t>
            </a:r>
            <a:r>
              <a:rPr lang="en-US" dirty="0"/>
              <a:t>&amp; </a:t>
            </a:r>
            <a:r>
              <a:rPr lang="en-US" i="1" dirty="0"/>
              <a:t>Streptococcus pyogenes</a:t>
            </a:r>
          </a:p>
          <a:p>
            <a:r>
              <a:rPr lang="en-US" dirty="0"/>
              <a:t>Bacterial conjunctivitis Step</a:t>
            </a:r>
            <a:r>
              <a:rPr lang="en-US" baseline="0" dirty="0"/>
              <a:t> or </a:t>
            </a:r>
            <a:r>
              <a:rPr lang="en-US" dirty="0"/>
              <a:t>Staph or lots of others</a:t>
            </a:r>
          </a:p>
          <a:p>
            <a:r>
              <a:rPr lang="en-US" dirty="0"/>
              <a:t>Pertussis </a:t>
            </a:r>
            <a:r>
              <a:rPr lang="en-US" i="1" dirty="0" err="1"/>
              <a:t>Bordetella</a:t>
            </a:r>
            <a:r>
              <a:rPr lang="en-US" i="1" dirty="0"/>
              <a:t> pertussis</a:t>
            </a:r>
          </a:p>
          <a:p>
            <a:r>
              <a:rPr lang="en-US" dirty="0"/>
              <a:t>Meningococcal meningitis </a:t>
            </a:r>
            <a:r>
              <a:rPr lang="en-US" i="1" dirty="0"/>
              <a:t>Neisseria </a:t>
            </a:r>
            <a:r>
              <a:rPr lang="en-US" i="1" dirty="0" err="1"/>
              <a:t>meningitidis</a:t>
            </a:r>
            <a:endParaRPr lang="en-US" i="1" dirty="0"/>
          </a:p>
          <a:p>
            <a:r>
              <a:rPr lang="en-US" dirty="0"/>
              <a:t>Hand, foot and mouth </a:t>
            </a:r>
            <a:r>
              <a:rPr lang="en-US" dirty="0" err="1"/>
              <a:t>coxsackievirus</a:t>
            </a:r>
            <a:r>
              <a:rPr lang="en-US" dirty="0"/>
              <a:t> </a:t>
            </a:r>
          </a:p>
          <a:p>
            <a:r>
              <a:rPr lang="en-US" dirty="0"/>
              <a:t>Chickenpox varicella zoster virus </a:t>
            </a:r>
          </a:p>
          <a:p>
            <a:r>
              <a:rPr lang="en-US" dirty="0"/>
              <a:t>Measles paramyxovirus</a:t>
            </a:r>
          </a:p>
          <a:p>
            <a:r>
              <a:rPr lang="en-US" dirty="0"/>
              <a:t>Mumps paramyxovirus</a:t>
            </a:r>
          </a:p>
          <a:p>
            <a:r>
              <a:rPr lang="en-US" dirty="0"/>
              <a:t>Fifth disease Parvovirus </a:t>
            </a:r>
          </a:p>
          <a:p>
            <a:r>
              <a:rPr lang="en-US" dirty="0"/>
              <a:t>“Flu” Influenza </a:t>
            </a:r>
          </a:p>
          <a:p>
            <a:r>
              <a:rPr lang="en-US" dirty="0"/>
              <a:t>“Stomach flu” Norovirus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759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325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185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27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528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13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90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1567168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665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741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26E-2291-4651-9A24-27A43F526B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000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53</a:t>
            </a:fld>
            <a:endParaRPr lang="en-US"/>
          </a:p>
        </p:txBody>
      </p:sp>
    </p:spTree>
    <p:extLst>
      <p:ext uri="{BB962C8B-B14F-4D97-AF65-F5344CB8AC3E}">
        <p14:creationId xmlns:p14="http://schemas.microsoft.com/office/powerpoint/2010/main" val="3447025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54</a:t>
            </a:fld>
            <a:endParaRPr lang="en-US"/>
          </a:p>
        </p:txBody>
      </p:sp>
    </p:spTree>
    <p:extLst>
      <p:ext uri="{BB962C8B-B14F-4D97-AF65-F5344CB8AC3E}">
        <p14:creationId xmlns:p14="http://schemas.microsoft.com/office/powerpoint/2010/main" val="2797947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55</a:t>
            </a:fld>
            <a:endParaRPr lang="en-US"/>
          </a:p>
        </p:txBody>
      </p:sp>
    </p:spTree>
    <p:extLst>
      <p:ext uri="{BB962C8B-B14F-4D97-AF65-F5344CB8AC3E}">
        <p14:creationId xmlns:p14="http://schemas.microsoft.com/office/powerpoint/2010/main" val="2733481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56</a:t>
            </a:fld>
            <a:endParaRPr lang="en-US"/>
          </a:p>
        </p:txBody>
      </p:sp>
    </p:spTree>
    <p:extLst>
      <p:ext uri="{BB962C8B-B14F-4D97-AF65-F5344CB8AC3E}">
        <p14:creationId xmlns:p14="http://schemas.microsoft.com/office/powerpoint/2010/main" val="2624889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57</a:t>
            </a:fld>
            <a:endParaRPr lang="en-US"/>
          </a:p>
        </p:txBody>
      </p:sp>
    </p:spTree>
    <p:extLst>
      <p:ext uri="{BB962C8B-B14F-4D97-AF65-F5344CB8AC3E}">
        <p14:creationId xmlns:p14="http://schemas.microsoft.com/office/powerpoint/2010/main" val="3054446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58</a:t>
            </a:fld>
            <a:endParaRPr lang="en-US"/>
          </a:p>
        </p:txBody>
      </p:sp>
    </p:spTree>
    <p:extLst>
      <p:ext uri="{BB962C8B-B14F-4D97-AF65-F5344CB8AC3E}">
        <p14:creationId xmlns:p14="http://schemas.microsoft.com/office/powerpoint/2010/main" val="3634389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59</a:t>
            </a:fld>
            <a:endParaRPr lang="en-US"/>
          </a:p>
        </p:txBody>
      </p:sp>
    </p:spTree>
    <p:extLst>
      <p:ext uri="{BB962C8B-B14F-4D97-AF65-F5344CB8AC3E}">
        <p14:creationId xmlns:p14="http://schemas.microsoft.com/office/powerpoint/2010/main" val="135643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3361515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 typeface="Arial" panose="020B0604020202020204" pitchFamily="34" charset="0"/>
              <a:buNone/>
            </a:pPr>
            <a:endParaRPr lang="en-US" altLang="en-US" dirty="0"/>
          </a:p>
        </p:txBody>
      </p:sp>
      <p:sp>
        <p:nvSpPr>
          <p:cNvPr id="48132"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82600">
              <a:spcBef>
                <a:spcPct val="30000"/>
              </a:spcBef>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1pPr>
            <a:lvl2pPr marL="742950" indent="-285750" defTabSz="482600">
              <a:spcBef>
                <a:spcPct val="30000"/>
              </a:spcBef>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2pPr>
            <a:lvl3pPr marL="1143000" indent="-228600" defTabSz="482600">
              <a:spcBef>
                <a:spcPct val="30000"/>
              </a:spcBef>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3pPr>
            <a:lvl4pPr marL="1600200" indent="-228600" defTabSz="482600">
              <a:spcBef>
                <a:spcPct val="30000"/>
              </a:spcBef>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4pPr>
            <a:lvl5pPr marL="2057400" indent="-228600" defTabSz="482600">
              <a:spcBef>
                <a:spcPct val="30000"/>
              </a:spcBef>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765175" algn="l"/>
                <a:tab pos="1530350" algn="l"/>
                <a:tab pos="2295525" algn="l"/>
                <a:tab pos="30607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7C5CC2AB-3450-40DC-ADA8-B6E45F896647}" type="slidenum">
              <a:rPr lang="en-GB" altLang="en-US" sz="1300" smtClean="0"/>
              <a:pPr>
                <a:spcBef>
                  <a:spcPct val="0"/>
                </a:spcBef>
                <a:buSzPct val="45000"/>
                <a:buFont typeface="Wingdings" panose="05000000000000000000" pitchFamily="2" charset="2"/>
                <a:buNone/>
              </a:pPr>
              <a:t>60</a:t>
            </a:fld>
            <a:endParaRPr lang="en-GB" altLang="en-US" sz="1300"/>
          </a:p>
        </p:txBody>
      </p:sp>
    </p:spTree>
    <p:extLst>
      <p:ext uri="{BB962C8B-B14F-4D97-AF65-F5344CB8AC3E}">
        <p14:creationId xmlns:p14="http://schemas.microsoft.com/office/powerpoint/2010/main" val="700068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61</a:t>
            </a:fld>
            <a:endParaRPr lang="en-US"/>
          </a:p>
        </p:txBody>
      </p:sp>
    </p:spTree>
    <p:extLst>
      <p:ext uri="{BB962C8B-B14F-4D97-AF65-F5344CB8AC3E}">
        <p14:creationId xmlns:p14="http://schemas.microsoft.com/office/powerpoint/2010/main" val="21578884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26E-2291-4651-9A24-27A43F526B32}" type="slidenum">
              <a:rPr lang="en-US" smtClean="0"/>
              <a:pPr/>
              <a:t>62</a:t>
            </a:fld>
            <a:endParaRPr lang="en-US"/>
          </a:p>
        </p:txBody>
      </p:sp>
    </p:spTree>
    <p:extLst>
      <p:ext uri="{BB962C8B-B14F-4D97-AF65-F5344CB8AC3E}">
        <p14:creationId xmlns:p14="http://schemas.microsoft.com/office/powerpoint/2010/main" val="319510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221248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5F026E-2291-4651-9A24-27A43F526B32}" type="slidenum">
              <a:rPr lang="en-US" smtClean="0"/>
              <a:pPr/>
              <a:t>8</a:t>
            </a:fld>
            <a:endParaRPr lang="en-US"/>
          </a:p>
        </p:txBody>
      </p:sp>
    </p:spTree>
    <p:extLst>
      <p:ext uri="{BB962C8B-B14F-4D97-AF65-F5344CB8AC3E}">
        <p14:creationId xmlns:p14="http://schemas.microsoft.com/office/powerpoint/2010/main" val="123803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399">
              <a:defRPr>
                <a:solidFill>
                  <a:schemeClr val="tx1"/>
                </a:solidFill>
                <a:latin typeface="Arial" charset="0"/>
              </a:defRPr>
            </a:lvl1pPr>
            <a:lvl2pPr marL="764106" indent="-293887" defTabSz="958399">
              <a:defRPr>
                <a:solidFill>
                  <a:schemeClr val="tx1"/>
                </a:solidFill>
                <a:latin typeface="Arial" charset="0"/>
              </a:defRPr>
            </a:lvl2pPr>
            <a:lvl3pPr marL="1175549" indent="-235110" defTabSz="958399">
              <a:defRPr>
                <a:solidFill>
                  <a:schemeClr val="tx1"/>
                </a:solidFill>
                <a:latin typeface="Arial" charset="0"/>
              </a:defRPr>
            </a:lvl3pPr>
            <a:lvl4pPr marL="1645769" indent="-235110" defTabSz="958399">
              <a:defRPr>
                <a:solidFill>
                  <a:schemeClr val="tx1"/>
                </a:solidFill>
                <a:latin typeface="Arial" charset="0"/>
              </a:defRPr>
            </a:lvl4pPr>
            <a:lvl5pPr marL="2115988" indent="-235110" defTabSz="958399">
              <a:defRPr>
                <a:solidFill>
                  <a:schemeClr val="tx1"/>
                </a:solidFill>
                <a:latin typeface="Arial" charset="0"/>
              </a:defRPr>
            </a:lvl5pPr>
            <a:lvl6pPr marL="2586208" indent="-235110" defTabSz="958399" eaLnBrk="0" fontAlgn="base" hangingPunct="0">
              <a:spcBef>
                <a:spcPct val="0"/>
              </a:spcBef>
              <a:spcAft>
                <a:spcPct val="0"/>
              </a:spcAft>
              <a:defRPr>
                <a:solidFill>
                  <a:schemeClr val="tx1"/>
                </a:solidFill>
                <a:latin typeface="Arial" charset="0"/>
              </a:defRPr>
            </a:lvl6pPr>
            <a:lvl7pPr marL="3056427" indent="-235110" defTabSz="958399" eaLnBrk="0" fontAlgn="base" hangingPunct="0">
              <a:spcBef>
                <a:spcPct val="0"/>
              </a:spcBef>
              <a:spcAft>
                <a:spcPct val="0"/>
              </a:spcAft>
              <a:defRPr>
                <a:solidFill>
                  <a:schemeClr val="tx1"/>
                </a:solidFill>
                <a:latin typeface="Arial" charset="0"/>
              </a:defRPr>
            </a:lvl7pPr>
            <a:lvl8pPr marL="3526647" indent="-235110" defTabSz="958399" eaLnBrk="0" fontAlgn="base" hangingPunct="0">
              <a:spcBef>
                <a:spcPct val="0"/>
              </a:spcBef>
              <a:spcAft>
                <a:spcPct val="0"/>
              </a:spcAft>
              <a:defRPr>
                <a:solidFill>
                  <a:schemeClr val="tx1"/>
                </a:solidFill>
                <a:latin typeface="Arial" charset="0"/>
              </a:defRPr>
            </a:lvl8pPr>
            <a:lvl9pPr marL="3996866" indent="-235110" defTabSz="958399" eaLnBrk="0" fontAlgn="base" hangingPunct="0">
              <a:spcBef>
                <a:spcPct val="0"/>
              </a:spcBef>
              <a:spcAft>
                <a:spcPct val="0"/>
              </a:spcAft>
              <a:defRPr>
                <a:solidFill>
                  <a:schemeClr val="tx1"/>
                </a:solidFill>
                <a:latin typeface="Arial" charset="0"/>
              </a:defRPr>
            </a:lvl9pPr>
          </a:lstStyle>
          <a:p>
            <a:fld id="{C1176CD7-F123-4DC3-9BDD-6FD09FE22029}" type="slidenum">
              <a:rPr lang="en-US" smtClean="0">
                <a:latin typeface="Comic Sans MS" pitchFamily="66" charset="0"/>
              </a:rPr>
              <a:pPr/>
              <a:t>9</a:t>
            </a:fld>
            <a:endParaRPr lang="en-US">
              <a:latin typeface="Comic Sans MS" pitchFamily="66" charset="0"/>
            </a:endParaRPr>
          </a:p>
        </p:txBody>
      </p:sp>
      <p:sp>
        <p:nvSpPr>
          <p:cNvPr id="89093" name="Rectangle 2"/>
          <p:cNvSpPr>
            <a:spLocks noGrp="1" noRot="1" noChangeAspect="1" noChangeArrowheads="1" noTextEdit="1"/>
          </p:cNvSpPr>
          <p:nvPr>
            <p:ph type="sldImg"/>
          </p:nvPr>
        </p:nvSpPr>
        <p:spPr>
          <a:ln/>
        </p:spPr>
      </p:sp>
      <p:sp>
        <p:nvSpPr>
          <p:cNvPr id="890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75252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3/18/19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3/18/19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it-IT">
                <a:solidFill>
                  <a:srgbClr val="EBDDC3"/>
                </a:solidFill>
              </a:rPr>
              <a:t>Dr. Marc Lame, Indiana University</a:t>
            </a:r>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360427759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r>
              <a:rPr lang="it-IT">
                <a:solidFill>
                  <a:srgbClr val="775F55"/>
                </a:solidFill>
              </a:rPr>
              <a:t>Dr. Marc Lame, Indiana University</a:t>
            </a:r>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974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r>
              <a:rPr lang="it-IT">
                <a:solidFill>
                  <a:srgbClr val="775F55"/>
                </a:solidFill>
              </a:rPr>
              <a:t>Dr. Marc Lame, Indiana University</a:t>
            </a:r>
            <a:endParaRPr lang="en-US">
              <a:solidFill>
                <a:srgbClr val="775F55"/>
              </a:solidFill>
            </a:endParaRPr>
          </a:p>
        </p:txBody>
      </p:sp>
    </p:spTree>
    <p:extLst>
      <p:ext uri="{BB962C8B-B14F-4D97-AF65-F5344CB8AC3E}">
        <p14:creationId xmlns:p14="http://schemas.microsoft.com/office/powerpoint/2010/main" val="298317079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r>
              <a:rPr lang="it-IT">
                <a:solidFill>
                  <a:srgbClr val="775F55"/>
                </a:solidFill>
              </a:rPr>
              <a:t>Dr. Marc Lame, Indiana University</a:t>
            </a:r>
            <a:endParaRPr lang="en-US">
              <a:solidFill>
                <a:srgbClr val="775F55"/>
              </a:solidFill>
            </a:endParaRPr>
          </a:p>
        </p:txBody>
      </p:sp>
    </p:spTree>
    <p:extLst>
      <p:ext uri="{BB962C8B-B14F-4D97-AF65-F5344CB8AC3E}">
        <p14:creationId xmlns:p14="http://schemas.microsoft.com/office/powerpoint/2010/main" val="1244456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r>
              <a:rPr lang="it-IT">
                <a:solidFill>
                  <a:srgbClr val="775F55"/>
                </a:solidFill>
              </a:rPr>
              <a:t>Dr. Marc Lame, Indiana University</a:t>
            </a:r>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064527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solidFill>
                <a:srgbClr val="775F55"/>
              </a:solidFill>
            </a:endParaRPr>
          </a:p>
        </p:txBody>
      </p:sp>
      <p:sp>
        <p:nvSpPr>
          <p:cNvPr id="4" name="Footer Placeholder 3"/>
          <p:cNvSpPr>
            <a:spLocks noGrp="1"/>
          </p:cNvSpPr>
          <p:nvPr>
            <p:ph type="ftr" sz="quarter" idx="11"/>
          </p:nvPr>
        </p:nvSpPr>
        <p:spPr/>
        <p:txBody>
          <a:bodyPr/>
          <a:lstStyle/>
          <a:p>
            <a:r>
              <a:rPr lang="it-IT">
                <a:solidFill>
                  <a:srgbClr val="775F55"/>
                </a:solidFill>
              </a:rPr>
              <a:t>Dr. Marc Lame, Indiana University</a:t>
            </a:r>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84333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775F55"/>
              </a:solidFill>
            </a:endParaRPr>
          </a:p>
        </p:txBody>
      </p:sp>
      <p:sp>
        <p:nvSpPr>
          <p:cNvPr id="3" name="Footer Placeholder 2"/>
          <p:cNvSpPr>
            <a:spLocks noGrp="1"/>
          </p:cNvSpPr>
          <p:nvPr>
            <p:ph type="ftr" sz="quarter" idx="11"/>
          </p:nvPr>
        </p:nvSpPr>
        <p:spPr/>
        <p:txBody>
          <a:bodyPr/>
          <a:lstStyle/>
          <a:p>
            <a:r>
              <a:rPr lang="it-IT">
                <a:solidFill>
                  <a:srgbClr val="775F55"/>
                </a:solidFill>
              </a:rPr>
              <a:t>Dr. Marc Lame, Indiana University</a:t>
            </a: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500404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endParaRPr lang="en-US">
              <a:solidFill>
                <a:srgbClr val="775F55"/>
              </a:solidFill>
            </a:endParaRPr>
          </a:p>
        </p:txBody>
      </p:sp>
      <p:sp>
        <p:nvSpPr>
          <p:cNvPr id="6" name="Footer Placeholder 5"/>
          <p:cNvSpPr>
            <a:spLocks noGrp="1"/>
          </p:cNvSpPr>
          <p:nvPr>
            <p:ph type="ftr" sz="quarter" idx="11"/>
          </p:nvPr>
        </p:nvSpPr>
        <p:spPr/>
        <p:txBody>
          <a:bodyPr/>
          <a:lstStyle/>
          <a:p>
            <a:r>
              <a:rPr lang="it-IT">
                <a:solidFill>
                  <a:srgbClr val="775F55"/>
                </a:solidFill>
              </a:rPr>
              <a:t>Dr. Marc Lame, Indiana University</a:t>
            </a:r>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3580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rgbClr val="4C3C36"/>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4C676FC2-787F-472A-9CA0-E0D558A7BCCA}"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it-IT">
                <a:solidFill>
                  <a:srgbClr val="775F55"/>
                </a:solidFill>
              </a:rPr>
              <a:t>Dr. Marc Lame, Indiana University</a:t>
            </a:r>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06468470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r>
              <a:rPr lang="it-IT">
                <a:solidFill>
                  <a:srgbClr val="775F55"/>
                </a:solidFill>
              </a:rPr>
              <a:t>Dr. Marc Lame, Indiana University</a:t>
            </a:r>
            <a:endParaRPr lang="en-US">
              <a:solidFill>
                <a:srgbClr val="775F55"/>
              </a:solidFill>
            </a:endParaRPr>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1131164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it-IT">
                <a:solidFill>
                  <a:srgbClr val="775F55"/>
                </a:solidFill>
              </a:rPr>
              <a:t>Dr. Marc Lame, Indiana University</a:t>
            </a:r>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187093739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3"/>
          <p:cNvSpPr>
            <a:spLocks noGrp="1" noChangeArrowheads="1"/>
          </p:cNvSpPr>
          <p:nvPr>
            <p:ph type="sldNum" sz="quarter" idx="11"/>
          </p:nvPr>
        </p:nvSpPr>
        <p:spPr/>
        <p:txBody>
          <a:bodyPr/>
          <a:lstStyle>
            <a:lvl1pPr fontAlgn="auto">
              <a:spcBef>
                <a:spcPts val="0"/>
              </a:spcBef>
              <a:spcAft>
                <a:spcPts val="0"/>
              </a:spcAft>
              <a:defRPr/>
            </a:lvl1pPr>
          </a:lstStyle>
          <a:p>
            <a:pPr>
              <a:defRPr/>
            </a:pPr>
            <a:fld id="{BFFBE088-302A-4541-BBCC-BB8191B4EA4A}" type="slidenum">
              <a:rPr lang="en-US"/>
              <a:pPr>
                <a:defRPr/>
              </a:pPr>
              <a:t>‹#›</a:t>
            </a:fld>
            <a:endParaRPr lang="en-US"/>
          </a:p>
        </p:txBody>
      </p:sp>
      <p:sp>
        <p:nvSpPr>
          <p:cNvPr id="7" name="Rectangle 14"/>
          <p:cNvSpPr>
            <a:spLocks noGrp="1" noChangeArrowheads="1"/>
          </p:cNvSpPr>
          <p:nvPr>
            <p:ph type="ftr" sz="quarter" idx="12"/>
          </p:nvPr>
        </p:nvSpPr>
        <p:spPr>
          <a:xfrm>
            <a:off x="3124200" y="6248400"/>
            <a:ext cx="2895600" cy="476250"/>
          </a:xfrm>
          <a:prstGeom prst="rect">
            <a:avLst/>
          </a:prstGeom>
        </p:spPr>
        <p:txBody>
          <a:bodyPr/>
          <a:lstStyle>
            <a:lvl1pPr>
              <a:defRPr>
                <a:solidFill>
                  <a:srgbClr val="000000"/>
                </a:solidFill>
                <a:latin typeface="+mn-lt"/>
              </a:defRPr>
            </a:lvl1pPr>
          </a:lstStyle>
          <a:p>
            <a:pPr>
              <a:defRPr/>
            </a:pPr>
            <a:r>
              <a:rPr lang="en-US"/>
              <a:t>Dr. Marc Lame, Indiana University</a:t>
            </a:r>
          </a:p>
        </p:txBody>
      </p:sp>
    </p:spTree>
    <p:extLst>
      <p:ext uri="{BB962C8B-B14F-4D97-AF65-F5344CB8AC3E}">
        <p14:creationId xmlns:p14="http://schemas.microsoft.com/office/powerpoint/2010/main" val="510949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3/18/19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389301479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4C676FC2-787F-472A-9CA0-E0D558A7BCCA}"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60586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B5DB5311-C93F-4119-8AB2-E9FA3CC30B3B}" type="datetime1">
              <a:rPr lang="en-US" smtClean="0"/>
              <a:pPr/>
              <a:t>3/18/19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24296600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3/18/19</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88152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3/18/19</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998516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7B14BB3-022A-4126-928A-396A7017185D}" type="datetime1">
              <a:rPr lang="en-US" smtClean="0"/>
              <a:pPr/>
              <a:t>3/18/19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3842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B5DB5311-C93F-4119-8AB2-E9FA3CC30B3B}" type="datetime1">
              <a:rPr lang="en-US" smtClean="0"/>
              <a:pPr/>
              <a:t>3/18/19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164964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E73D9B6-4172-4A94-A59E-EF905835BA29}" type="datetime1">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32954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3/18/19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39243204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1510823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3/18/19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208755538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3/18/19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333957722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4C676FC2-787F-472A-9CA0-E0D558A7BCCA}"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8659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B5DB5311-C93F-4119-8AB2-E9FA3CC30B3B}" type="datetime1">
              <a:rPr lang="en-US" smtClean="0"/>
              <a:pPr/>
              <a:t>3/18/19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2701494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3/18/19</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176443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3/18/19</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06922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3/18/19</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7B14BB3-022A-4126-928A-396A7017185D}" type="datetime1">
              <a:rPr lang="en-US" smtClean="0"/>
              <a:pPr/>
              <a:t>3/18/19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7106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1051025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E73D9B6-4172-4A94-A59E-EF905835BA29}" type="datetime1">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96929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3/18/19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89147372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3/18/19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537540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3/18/19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394631059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3/18/19</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9418530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3/18/19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124618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272204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3/18/19</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7B14BB3-022A-4126-928A-396A7017185D}" type="datetime1">
              <a:rPr lang="en-US" smtClean="0"/>
              <a:pPr/>
              <a:t>3/18/19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3/18/19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E73D9B6-4172-4A94-A59E-EF905835BA29}" type="datetime1">
              <a:rPr lang="en-US" smtClean="0"/>
              <a:pPr/>
              <a:t>3/18/19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3/18/19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3/18/19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it-IT">
                <a:solidFill>
                  <a:srgbClr val="775F55"/>
                </a:solidFill>
              </a:rPr>
              <a:t>Dr. Marc Lame, Indiana University</a:t>
            </a:r>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3527876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61"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3/18/19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4192260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3/18/19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426144063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www.flickr.com/photos/yourd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6.ti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9.wdp"/><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12.jp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lucyli@email.arizona.edu" TargetMode="External"/><Relationship Id="rId7" Type="http://schemas.microsoft.com/office/2007/relationships/hdphoto" Target="../media/hdphoto12.wdp"/><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1565" y="3124200"/>
            <a:ext cx="2095499" cy="1905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4250268" y="339612"/>
            <a:ext cx="4704462" cy="3615241"/>
          </a:xfrm>
        </p:spPr>
        <p:txBody>
          <a:bodyPr>
            <a:normAutofit/>
          </a:bodyPr>
          <a:lstStyle/>
          <a:p>
            <a:pPr algn="ctr"/>
            <a:r>
              <a:rPr lang="en-US" dirty="0">
                <a:solidFill>
                  <a:schemeClr val="accent6">
                    <a:lumMod val="20000"/>
                    <a:lumOff val="80000"/>
                  </a:schemeClr>
                </a:solidFill>
              </a:rPr>
              <a:t>Pests in Indoor Environments –</a:t>
            </a:r>
            <a:br>
              <a:rPr lang="en-US" dirty="0">
                <a:solidFill>
                  <a:schemeClr val="accent6">
                    <a:lumMod val="20000"/>
                    <a:lumOff val="80000"/>
                  </a:schemeClr>
                </a:solidFill>
              </a:rPr>
            </a:br>
            <a:br>
              <a:rPr lang="en-US" dirty="0">
                <a:solidFill>
                  <a:schemeClr val="accent6">
                    <a:lumMod val="20000"/>
                    <a:lumOff val="80000"/>
                  </a:schemeClr>
                </a:solidFill>
              </a:rPr>
            </a:br>
            <a:r>
              <a:rPr lang="en-US" dirty="0">
                <a:solidFill>
                  <a:schemeClr val="accent6">
                    <a:lumMod val="20000"/>
                    <a:lumOff val="80000"/>
                  </a:schemeClr>
                </a:solidFill>
              </a:rPr>
              <a:t>Itchy and </a:t>
            </a:r>
            <a:br>
              <a:rPr lang="en-US" dirty="0">
                <a:solidFill>
                  <a:schemeClr val="accent6">
                    <a:lumMod val="20000"/>
                    <a:lumOff val="80000"/>
                  </a:schemeClr>
                </a:solidFill>
              </a:rPr>
            </a:br>
            <a:r>
              <a:rPr lang="en-US" dirty="0">
                <a:solidFill>
                  <a:schemeClr val="accent6">
                    <a:lumMod val="20000"/>
                    <a:lumOff val="80000"/>
                  </a:schemeClr>
                </a:solidFill>
              </a:rPr>
              <a:t>non-Itchy</a:t>
            </a:r>
          </a:p>
        </p:txBody>
      </p:sp>
      <p:sp>
        <p:nvSpPr>
          <p:cNvPr id="3" name="Subtitle 2"/>
          <p:cNvSpPr>
            <a:spLocks noGrp="1"/>
          </p:cNvSpPr>
          <p:nvPr>
            <p:ph type="subTitle" idx="1"/>
          </p:nvPr>
        </p:nvSpPr>
        <p:spPr>
          <a:xfrm>
            <a:off x="4064000" y="4584700"/>
            <a:ext cx="5079999" cy="2178446"/>
          </a:xfrm>
        </p:spPr>
        <p:txBody>
          <a:bodyPr>
            <a:normAutofit/>
          </a:bodyPr>
          <a:lstStyle/>
          <a:p>
            <a:endParaRPr lang="en-US" sz="1600" dirty="0"/>
          </a:p>
          <a:p>
            <a:r>
              <a:rPr lang="en-US" dirty="0" err="1"/>
              <a:t>Shujuan</a:t>
            </a:r>
            <a:r>
              <a:rPr lang="en-US" dirty="0"/>
              <a:t> (Lucy) Li </a:t>
            </a:r>
          </a:p>
          <a:p>
            <a:r>
              <a:rPr lang="en-US" sz="2800" dirty="0"/>
              <a:t>University of Arizona</a:t>
            </a:r>
          </a:p>
          <a:p>
            <a:r>
              <a:rPr lang="en-US" sz="2800" dirty="0"/>
              <a:t>Maricopa Agricultural Center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8965" y="111012"/>
            <a:ext cx="4097867" cy="3399341"/>
          </a:xfrm>
          <a:prstGeom prst="rect">
            <a:avLst/>
          </a:prstGeom>
          <a:ln>
            <a:noFill/>
          </a:ln>
          <a:effectLst>
            <a:softEdge rad="112500"/>
          </a:effectLst>
        </p:spPr>
      </p:pic>
      <p:pic>
        <p:nvPicPr>
          <p:cNvPr id="4" name="Picture 3"/>
          <p:cNvPicPr>
            <a:picLocks noChangeAspect="1"/>
          </p:cNvPicPr>
          <p:nvPr/>
        </p:nvPicPr>
        <p:blipFill>
          <a:blip r:embed="rId5"/>
          <a:stretch>
            <a:fillRect/>
          </a:stretch>
        </p:blipFill>
        <p:spPr>
          <a:xfrm>
            <a:off x="393700" y="5791200"/>
            <a:ext cx="3619500" cy="800100"/>
          </a:xfrm>
          <a:prstGeom prst="rect">
            <a:avLst/>
          </a:prstGeom>
          <a:solidFill>
            <a:schemeClr val="tx1"/>
          </a:solidFill>
        </p:spPr>
      </p:pic>
      <p:grpSp>
        <p:nvGrpSpPr>
          <p:cNvPr id="14" name="Group 13"/>
          <p:cNvGrpSpPr/>
          <p:nvPr/>
        </p:nvGrpSpPr>
        <p:grpSpPr>
          <a:xfrm>
            <a:off x="0" y="5029200"/>
            <a:ext cx="9144000" cy="1828800"/>
            <a:chOff x="0" y="5029200"/>
            <a:chExt cx="9144000" cy="1828800"/>
          </a:xfrm>
        </p:grpSpPr>
        <p:sp>
          <p:nvSpPr>
            <p:cNvPr id="10" name="Rectangle 9"/>
            <p:cNvSpPr/>
            <p:nvPr/>
          </p:nvSpPr>
          <p:spPr>
            <a:xfrm>
              <a:off x="0" y="5029200"/>
              <a:ext cx="9144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p:cNvSpPr txBox="1">
              <a:spLocks/>
            </p:cNvSpPr>
            <p:nvPr/>
          </p:nvSpPr>
          <p:spPr>
            <a:xfrm>
              <a:off x="5029200" y="5029200"/>
              <a:ext cx="4114800" cy="1828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lgn="ctr">
                <a:buNone/>
              </a:pPr>
              <a:r>
                <a:rPr lang="en-US" sz="2500" b="1" i="1" kern="0" dirty="0" err="1">
                  <a:solidFill>
                    <a:schemeClr val="bg1"/>
                  </a:solidFill>
                  <a:latin typeface="Calibri" panose="020F0502020204030204" pitchFamily="34" charset="0"/>
                </a:rPr>
                <a:t>Shujuan</a:t>
              </a:r>
              <a:r>
                <a:rPr lang="en-US" sz="2500" b="1" i="1" kern="0" dirty="0">
                  <a:solidFill>
                    <a:schemeClr val="bg1"/>
                  </a:solidFill>
                  <a:latin typeface="Calibri" panose="020F0502020204030204" pitchFamily="34" charset="0"/>
                </a:rPr>
                <a:t> (Lucy) Li</a:t>
              </a:r>
            </a:p>
            <a:p>
              <a:pPr marL="0" indent="0" algn="ctr">
                <a:buNone/>
              </a:pPr>
              <a:r>
                <a:rPr lang="en-US" sz="2500" i="1" kern="0" dirty="0">
                  <a:solidFill>
                    <a:schemeClr val="bg1"/>
                  </a:solidFill>
                  <a:latin typeface="Calibri" panose="020F0502020204030204" pitchFamily="34" charset="0"/>
                </a:rPr>
                <a:t>University of Arizona  </a:t>
              </a:r>
            </a:p>
            <a:p>
              <a:pPr marL="0" indent="0" algn="ctr">
                <a:buNone/>
              </a:pPr>
              <a:r>
                <a:rPr lang="en-US" sz="1800" i="1" kern="0" dirty="0">
                  <a:solidFill>
                    <a:schemeClr val="bg1"/>
                  </a:solidFill>
                  <a:latin typeface="Calibri" panose="020F0502020204030204" pitchFamily="34" charset="0"/>
                </a:rPr>
                <a:t>Maricopa Ag. Center</a:t>
              </a:r>
            </a:p>
            <a:p>
              <a:pPr marL="0" indent="0" algn="ctr">
                <a:buNone/>
              </a:pPr>
              <a:r>
                <a:rPr lang="en-US" sz="1800" i="1" kern="0" dirty="0">
                  <a:solidFill>
                    <a:schemeClr val="bg1"/>
                  </a:solidFill>
                  <a:latin typeface="Calibri" panose="020F0502020204030204" pitchFamily="34" charset="0"/>
                </a:rPr>
                <a:t>Email: </a:t>
              </a:r>
              <a:r>
                <a:rPr lang="en-US" sz="1800" i="1" kern="0" dirty="0" err="1">
                  <a:solidFill>
                    <a:schemeClr val="bg1"/>
                  </a:solidFill>
                  <a:latin typeface="Calibri" panose="020F0502020204030204" pitchFamily="34" charset="0"/>
                </a:rPr>
                <a:t>lucyli@email.arizona.edu</a:t>
              </a:r>
              <a:endParaRPr lang="en-US" sz="1800" dirty="0">
                <a:solidFill>
                  <a:schemeClr val="bg1"/>
                </a:solidFill>
              </a:endParaRPr>
            </a:p>
            <a:p>
              <a:pPr marL="0" indent="0">
                <a:buNone/>
              </a:pPr>
              <a:endParaRPr lang="en-US" sz="1800" kern="0" dirty="0">
                <a:solidFill>
                  <a:schemeClr val="bg1"/>
                </a:solidFill>
                <a:latin typeface="Calibri" panose="020F0502020204030204"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5943600"/>
              <a:ext cx="3107694" cy="686964"/>
            </a:xfrm>
            <a:prstGeom prst="rect">
              <a:avLst/>
            </a:prstGeom>
          </p:spPr>
        </p:pic>
        <p:pic>
          <p:nvPicPr>
            <p:cNvPr id="13" name="Picture 4" descr="http://cals.arizona.edu/apmc/images/APMCOr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1507" y="5791200"/>
              <a:ext cx="1121785" cy="93867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1538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2"/>
          </p:nvPr>
        </p:nvPicPr>
        <p:blipFill>
          <a:blip r:embed="rId3" cstate="print"/>
          <a:srcRect l="35981"/>
          <a:stretch>
            <a:fillRect/>
          </a:stretch>
        </p:blipFill>
        <p:spPr bwMode="auto">
          <a:xfrm>
            <a:off x="4648199" y="0"/>
            <a:ext cx="4495801" cy="6858000"/>
          </a:xfrm>
          <a:prstGeom prst="rect">
            <a:avLst/>
          </a:prstGeom>
          <a:ln>
            <a:noFill/>
          </a:ln>
          <a:effectLst>
            <a:softEdge rad="112500"/>
          </a:effectLst>
        </p:spPr>
      </p:pic>
      <p:sp>
        <p:nvSpPr>
          <p:cNvPr id="3" name="Content Placeholder 2"/>
          <p:cNvSpPr>
            <a:spLocks noGrp="1"/>
          </p:cNvSpPr>
          <p:nvPr>
            <p:ph sz="quarter" idx="1"/>
          </p:nvPr>
        </p:nvSpPr>
        <p:spPr>
          <a:xfrm>
            <a:off x="304800" y="1524000"/>
            <a:ext cx="4114800" cy="5181600"/>
          </a:xfrm>
        </p:spPr>
        <p:txBody>
          <a:bodyPr>
            <a:normAutofit/>
          </a:bodyPr>
          <a:lstStyle/>
          <a:p>
            <a:r>
              <a:rPr lang="en-US" sz="3600" dirty="0">
                <a:solidFill>
                  <a:srgbClr val="000000"/>
                </a:solidFill>
              </a:rPr>
              <a:t>Bed bugs are excellent hitchhikers </a:t>
            </a:r>
          </a:p>
          <a:p>
            <a:pPr lvl="1"/>
            <a:r>
              <a:rPr lang="en-US" sz="3600" dirty="0">
                <a:solidFill>
                  <a:srgbClr val="000000"/>
                </a:solidFill>
              </a:rPr>
              <a:t>Clothing</a:t>
            </a:r>
          </a:p>
          <a:p>
            <a:pPr lvl="1"/>
            <a:r>
              <a:rPr lang="en-US" sz="3600" dirty="0">
                <a:solidFill>
                  <a:srgbClr val="000000"/>
                </a:solidFill>
              </a:rPr>
              <a:t>Backpacks</a:t>
            </a:r>
          </a:p>
          <a:p>
            <a:pPr lvl="1"/>
            <a:r>
              <a:rPr lang="en-US" sz="3600" dirty="0">
                <a:solidFill>
                  <a:srgbClr val="000000"/>
                </a:solidFill>
              </a:rPr>
              <a:t>Books</a:t>
            </a:r>
          </a:p>
          <a:p>
            <a:r>
              <a:rPr lang="en-US" sz="3600" dirty="0">
                <a:solidFill>
                  <a:srgbClr val="000000"/>
                </a:solidFill>
              </a:rPr>
              <a:t>Bed bugs are good runners</a:t>
            </a:r>
          </a:p>
        </p:txBody>
      </p:sp>
      <p:sp>
        <p:nvSpPr>
          <p:cNvPr id="4099" name="Rectangle 3">
            <a:hlinkClick r:id="rId4"/>
          </p:cNvPr>
          <p:cNvSpPr>
            <a:spLocks noChangeArrowheads="1"/>
          </p:cNvSpPr>
          <p:nvPr/>
        </p:nvSpPr>
        <p:spPr bwMode="auto">
          <a:xfrm>
            <a:off x="0" y="-184666"/>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a:solidFill>
                <a:schemeClr val="bg1"/>
              </a:solidFill>
              <a:latin typeface="Arial" pitchFamily="34" charset="0"/>
            </a:endParaRPr>
          </a:p>
        </p:txBody>
      </p:sp>
      <p:sp>
        <p:nvSpPr>
          <p:cNvPr id="6" name="Rectangle 2"/>
          <p:cNvSpPr txBox="1">
            <a:spLocks noChangeArrowheads="1"/>
          </p:cNvSpPr>
          <p:nvPr/>
        </p:nvSpPr>
        <p:spPr>
          <a:xfrm>
            <a:off x="152400" y="42332"/>
            <a:ext cx="4267200" cy="1329268"/>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a:solidFill>
                  <a:srgbClr val="000000"/>
                </a:solidFill>
              </a:rPr>
              <a:t>Why bed bugs in school?</a:t>
            </a:r>
          </a:p>
        </p:txBody>
      </p:sp>
    </p:spTree>
    <p:extLst>
      <p:ext uri="{BB962C8B-B14F-4D97-AF65-F5344CB8AC3E}">
        <p14:creationId xmlns:p14="http://schemas.microsoft.com/office/powerpoint/2010/main" val="362069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6553200" cy="43688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582" y="3810000"/>
            <a:ext cx="4128118" cy="2743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0" y="4648200"/>
            <a:ext cx="5105400" cy="2062103"/>
          </a:xfrm>
          <a:prstGeom prst="rect">
            <a:avLst/>
          </a:prstGeom>
        </p:spPr>
        <p:txBody>
          <a:bodyPr wrap="square">
            <a:spAutoFit/>
          </a:bodyPr>
          <a:lstStyle/>
          <a:p>
            <a:pPr marL="296863" indent="-296863">
              <a:buFont typeface="Arial"/>
              <a:buChar char="•"/>
            </a:pPr>
            <a:r>
              <a:rPr lang="en-US" sz="3200" dirty="0">
                <a:solidFill>
                  <a:srgbClr val="000000"/>
                </a:solidFill>
                <a:cs typeface="Arial" pitchFamily="34" charset="0"/>
              </a:rPr>
              <a:t>Schools are NOT good transition zones for bed bugs. It can happen, but is highly unlikely. </a:t>
            </a:r>
            <a:endParaRPr lang="en-US" sz="3200" dirty="0"/>
          </a:p>
        </p:txBody>
      </p:sp>
    </p:spTree>
    <p:extLst>
      <p:ext uri="{BB962C8B-B14F-4D97-AF65-F5344CB8AC3E}">
        <p14:creationId xmlns:p14="http://schemas.microsoft.com/office/powerpoint/2010/main" val="15698584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228600"/>
            <a:ext cx="8839200" cy="6400800"/>
          </a:xfrm>
          <a:solidFill>
            <a:schemeClr val="bg1"/>
          </a:solidFill>
        </p:spPr>
        <p:txBody>
          <a:bodyPr>
            <a:noAutofit/>
          </a:bodyPr>
          <a:lstStyle/>
          <a:p>
            <a:r>
              <a:rPr lang="en-US" sz="3600" dirty="0">
                <a:solidFill>
                  <a:srgbClr val="000000"/>
                </a:solidFill>
                <a:latin typeface="+mj-lt"/>
                <a:cs typeface="Arial" pitchFamily="34" charset="0"/>
              </a:rPr>
              <a:t>Notify all parents of kids in the room.</a:t>
            </a:r>
          </a:p>
          <a:p>
            <a:r>
              <a:rPr lang="en-US" sz="3600" dirty="0">
                <a:solidFill>
                  <a:srgbClr val="000000"/>
                </a:solidFill>
                <a:latin typeface="+mj-lt"/>
                <a:cs typeface="Arial" pitchFamily="34" charset="0"/>
              </a:rPr>
              <a:t>Provide basic information.</a:t>
            </a:r>
          </a:p>
          <a:p>
            <a:r>
              <a:rPr lang="en-US" sz="3600" dirty="0">
                <a:solidFill>
                  <a:srgbClr val="000000"/>
                </a:solidFill>
                <a:latin typeface="+mj-lt"/>
                <a:cs typeface="Arial" pitchFamily="34" charset="0"/>
              </a:rPr>
              <a:t>Inspect room, monitor, careful cleaning and vacuuming.</a:t>
            </a:r>
          </a:p>
          <a:p>
            <a:r>
              <a:rPr lang="en-US" sz="3600" dirty="0">
                <a:solidFill>
                  <a:srgbClr val="000000"/>
                </a:solidFill>
                <a:latin typeface="+mj-lt"/>
                <a:cs typeface="Arial" pitchFamily="34" charset="0"/>
              </a:rPr>
              <a:t>Reduce clutter.</a:t>
            </a:r>
          </a:p>
          <a:p>
            <a:r>
              <a:rPr lang="en-US" sz="3600" dirty="0">
                <a:solidFill>
                  <a:srgbClr val="000000"/>
                </a:solidFill>
                <a:latin typeface="+mj-lt"/>
                <a:cs typeface="Arial" pitchFamily="34" charset="0"/>
              </a:rPr>
              <a:t>Isolate student </a:t>
            </a:r>
            <a:br>
              <a:rPr lang="en-US" sz="3600" dirty="0">
                <a:solidFill>
                  <a:srgbClr val="000000"/>
                </a:solidFill>
                <a:latin typeface="+mj-lt"/>
                <a:cs typeface="Arial" pitchFamily="34" charset="0"/>
              </a:rPr>
            </a:br>
            <a:r>
              <a:rPr lang="en-US" sz="3600" dirty="0">
                <a:solidFill>
                  <a:srgbClr val="000000"/>
                </a:solidFill>
                <a:latin typeface="+mj-lt"/>
                <a:cs typeface="Arial" pitchFamily="34" charset="0"/>
              </a:rPr>
              <a:t>belongings in clear </a:t>
            </a:r>
            <a:br>
              <a:rPr lang="en-US" sz="3600" dirty="0">
                <a:solidFill>
                  <a:srgbClr val="000000"/>
                </a:solidFill>
                <a:latin typeface="+mj-lt"/>
                <a:cs typeface="Arial" pitchFamily="34" charset="0"/>
              </a:rPr>
            </a:br>
            <a:r>
              <a:rPr lang="en-US" sz="3600" dirty="0">
                <a:solidFill>
                  <a:srgbClr val="000000"/>
                </a:solidFill>
                <a:latin typeface="+mj-lt"/>
                <a:cs typeface="Arial" pitchFamily="34" charset="0"/>
              </a:rPr>
              <a:t>plastic bags.</a:t>
            </a:r>
          </a:p>
          <a:p>
            <a:r>
              <a:rPr lang="en-US" sz="3600" dirty="0">
                <a:solidFill>
                  <a:srgbClr val="000000"/>
                </a:solidFill>
                <a:latin typeface="+mj-lt"/>
                <a:cs typeface="Arial" pitchFamily="34" charset="0"/>
              </a:rPr>
              <a:t>Usually no need for </a:t>
            </a:r>
            <a:br>
              <a:rPr lang="en-US" sz="3600" dirty="0">
                <a:solidFill>
                  <a:srgbClr val="000000"/>
                </a:solidFill>
                <a:latin typeface="+mj-lt"/>
                <a:cs typeface="Arial" pitchFamily="34" charset="0"/>
              </a:rPr>
            </a:br>
            <a:r>
              <a:rPr lang="en-US" sz="3600" dirty="0">
                <a:solidFill>
                  <a:srgbClr val="000000"/>
                </a:solidFill>
                <a:latin typeface="+mj-lt"/>
                <a:cs typeface="Arial" pitchFamily="34" charset="0"/>
              </a:rPr>
              <a:t>residual insecticides.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787" y="2819400"/>
            <a:ext cx="4621213" cy="3846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04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 lice fami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01" y="1485692"/>
            <a:ext cx="6100817" cy="4593557"/>
          </a:xfrm>
          <a:prstGeom prst="rect">
            <a:avLst/>
          </a:prstGeom>
          <a:effectLst>
            <a:softEdge rad="127000"/>
          </a:effectLst>
        </p:spPr>
      </p:pic>
      <p:pic>
        <p:nvPicPr>
          <p:cNvPr id="5" name="Picture 4"/>
          <p:cNvPicPr>
            <a:picLocks noChangeAspect="1"/>
          </p:cNvPicPr>
          <p:nvPr/>
        </p:nvPicPr>
        <p:blipFill>
          <a:blip r:embed="rId4"/>
          <a:stretch>
            <a:fillRect/>
          </a:stretch>
        </p:blipFill>
        <p:spPr>
          <a:xfrm rot="4795137">
            <a:off x="5270107" y="787781"/>
            <a:ext cx="3794085" cy="3595941"/>
          </a:xfrm>
          <a:prstGeom prst="rect">
            <a:avLst/>
          </a:prstGeom>
          <a:effectLst>
            <a:softEdge rad="114300"/>
          </a:effectLst>
        </p:spPr>
      </p:pic>
      <p:pic>
        <p:nvPicPr>
          <p:cNvPr id="3" name="Picture 2" descr="Head lice egg close u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86" y="4320062"/>
            <a:ext cx="3370699" cy="2537938"/>
          </a:xfrm>
          <a:prstGeom prst="rect">
            <a:avLst/>
          </a:prstGeom>
          <a:effectLst>
            <a:softEdge rad="101600"/>
          </a:effectLst>
        </p:spPr>
      </p:pic>
      <p:sp>
        <p:nvSpPr>
          <p:cNvPr id="11" name="Rectangle 2"/>
          <p:cNvSpPr>
            <a:spLocks noGrp="1" noChangeArrowheads="1"/>
          </p:cNvSpPr>
          <p:nvPr>
            <p:ph type="title"/>
          </p:nvPr>
        </p:nvSpPr>
        <p:spPr>
          <a:xfrm>
            <a:off x="304800" y="152400"/>
            <a:ext cx="8153400" cy="609600"/>
          </a:xfrm>
        </p:spPr>
        <p:txBody>
          <a:bodyPr>
            <a:noAutofit/>
          </a:bodyPr>
          <a:lstStyle/>
          <a:p>
            <a:pPr eaLnBrk="1" hangingPunct="1">
              <a:defRPr/>
            </a:pPr>
            <a:r>
              <a:rPr lang="en-US" sz="4000" b="1" dirty="0">
                <a:solidFill>
                  <a:srgbClr val="000000"/>
                </a:solidFill>
                <a:effectLst/>
              </a:rPr>
              <a:t> Panic pest number 2</a:t>
            </a:r>
          </a:p>
        </p:txBody>
      </p:sp>
    </p:spTree>
    <p:extLst>
      <p:ext uri="{BB962C8B-B14F-4D97-AF65-F5344CB8AC3E}">
        <p14:creationId xmlns:p14="http://schemas.microsoft.com/office/powerpoint/2010/main" val="14054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Itchy “bugs” </a:t>
            </a:r>
            <a:br>
              <a:rPr lang="en-US" sz="4000" b="1" dirty="0">
                <a:solidFill>
                  <a:schemeClr val="bg2">
                    <a:lumMod val="10000"/>
                  </a:schemeClr>
                </a:solidFill>
                <a:effectLst>
                  <a:outerShdw blurRad="38100" dist="38100" dir="2700000" algn="tl">
                    <a:srgbClr val="000000">
                      <a:alpha val="43137"/>
                    </a:srgbClr>
                  </a:outerShdw>
                </a:effectLst>
              </a:rPr>
            </a:br>
            <a:r>
              <a:rPr lang="en-US" sz="4000" b="1" dirty="0">
                <a:solidFill>
                  <a:schemeClr val="bg2">
                    <a:lumMod val="10000"/>
                  </a:schemeClr>
                </a:solidFill>
                <a:effectLst>
                  <a:outerShdw blurRad="38100" dist="38100" dir="2700000" algn="tl">
                    <a:srgbClr val="000000">
                      <a:alpha val="43137"/>
                    </a:srgbClr>
                  </a:outerShdw>
                </a:effectLst>
              </a:rPr>
              <a:t>– Top 14</a:t>
            </a:r>
          </a:p>
        </p:txBody>
      </p:sp>
      <p:sp>
        <p:nvSpPr>
          <p:cNvPr id="3" name="Content Placeholder 2"/>
          <p:cNvSpPr>
            <a:spLocks noGrp="1"/>
          </p:cNvSpPr>
          <p:nvPr>
            <p:ph sz="quarter" idx="1"/>
          </p:nvPr>
        </p:nvSpPr>
        <p:spPr>
          <a:xfrm>
            <a:off x="228600" y="1688892"/>
            <a:ext cx="4018614" cy="5029200"/>
          </a:xfrm>
        </p:spPr>
        <p:txBody>
          <a:bodyPr>
            <a:noAutofit/>
          </a:bodyPr>
          <a:lstStyle/>
          <a:p>
            <a:r>
              <a:rPr lang="en-US" sz="3500" dirty="0">
                <a:solidFill>
                  <a:srgbClr val="C00000"/>
                </a:solidFill>
              </a:rPr>
              <a:t>Scabies</a:t>
            </a:r>
          </a:p>
          <a:p>
            <a:r>
              <a:rPr lang="en-US" sz="3500" dirty="0">
                <a:solidFill>
                  <a:schemeClr val="accent5">
                    <a:lumMod val="50000"/>
                  </a:schemeClr>
                </a:solidFill>
              </a:rPr>
              <a:t>Ringworm </a:t>
            </a:r>
          </a:p>
          <a:p>
            <a:pPr lvl="0">
              <a:buClr>
                <a:srgbClr val="DD8047"/>
              </a:buClr>
            </a:pPr>
            <a:r>
              <a:rPr lang="en-US" sz="3500" i="1" dirty="0">
                <a:solidFill>
                  <a:srgbClr val="0000FF"/>
                </a:solidFill>
              </a:rPr>
              <a:t>Clostridium difficile</a:t>
            </a:r>
          </a:p>
          <a:p>
            <a:pPr lvl="0">
              <a:buClr>
                <a:srgbClr val="DD8047"/>
              </a:buClr>
            </a:pPr>
            <a:r>
              <a:rPr lang="en-US" sz="3500" dirty="0">
                <a:solidFill>
                  <a:srgbClr val="0000FF"/>
                </a:solidFill>
              </a:rPr>
              <a:t>Methicillin-resistant</a:t>
            </a:r>
            <a:r>
              <a:rPr lang="en-US" sz="3500" i="1" dirty="0">
                <a:solidFill>
                  <a:srgbClr val="0000FF"/>
                </a:solidFill>
              </a:rPr>
              <a:t> Staphylococcus aureus </a:t>
            </a:r>
            <a:r>
              <a:rPr lang="en-US" sz="3500" dirty="0">
                <a:solidFill>
                  <a:srgbClr val="0000FF"/>
                </a:solidFill>
              </a:rPr>
              <a:t>(MRSA)</a:t>
            </a:r>
            <a:endParaRPr lang="en-US" sz="3500" dirty="0">
              <a:solidFill>
                <a:srgbClr val="0000FF"/>
              </a:solidFill>
              <a:latin typeface="Tw Cen MT" pitchFamily="34" charset="0"/>
              <a:ea typeface="Calibri"/>
              <a:cs typeface="Times New Roman" pitchFamily="18" charset="0"/>
            </a:endParaRPr>
          </a:p>
          <a:p>
            <a:pPr lvl="0">
              <a:buClr>
                <a:srgbClr val="DD8047"/>
              </a:buClr>
            </a:pPr>
            <a:r>
              <a:rPr lang="en-US" sz="3500" dirty="0">
                <a:solidFill>
                  <a:srgbClr val="0000FF"/>
                </a:solidFill>
              </a:rPr>
              <a:t>Impetigo (Strep/Staph)</a:t>
            </a:r>
          </a:p>
        </p:txBody>
      </p:sp>
      <p:sp>
        <p:nvSpPr>
          <p:cNvPr id="4" name="Oval 3"/>
          <p:cNvSpPr/>
          <p:nvPr/>
        </p:nvSpPr>
        <p:spPr>
          <a:xfrm>
            <a:off x="533400" y="1676400"/>
            <a:ext cx="16002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191000" y="564942"/>
            <a:ext cx="4953000" cy="6172200"/>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pPr>
            <a:r>
              <a:rPr lang="en-US" sz="3500" dirty="0">
                <a:solidFill>
                  <a:srgbClr val="0000FF"/>
                </a:solidFill>
              </a:rPr>
              <a:t>Bacterial conjunctivitis</a:t>
            </a:r>
          </a:p>
          <a:p>
            <a:pPr>
              <a:buFont typeface="Wingdings" panose="05000000000000000000" pitchFamily="2" charset="2"/>
              <a:buChar char="q"/>
            </a:pPr>
            <a:r>
              <a:rPr lang="en-US" sz="3500" dirty="0">
                <a:solidFill>
                  <a:srgbClr val="0000FF"/>
                </a:solidFill>
              </a:rPr>
              <a:t>Pertussis </a:t>
            </a:r>
          </a:p>
          <a:p>
            <a:pPr>
              <a:buFont typeface="Wingdings" panose="05000000000000000000" pitchFamily="2" charset="2"/>
              <a:buChar char="q"/>
            </a:pPr>
            <a:r>
              <a:rPr lang="en-US" sz="3500" dirty="0">
                <a:solidFill>
                  <a:srgbClr val="0000FF"/>
                </a:solidFill>
              </a:rPr>
              <a:t>Meningococcal meningitis</a:t>
            </a:r>
          </a:p>
          <a:p>
            <a:pPr>
              <a:buFont typeface="Wingdings" panose="05000000000000000000" pitchFamily="2" charset="2"/>
              <a:buChar char="q"/>
            </a:pPr>
            <a:r>
              <a:rPr lang="en-US" sz="3500" dirty="0"/>
              <a:t>Hand, foot and mouth</a:t>
            </a:r>
          </a:p>
          <a:p>
            <a:pPr>
              <a:buFont typeface="Wingdings" panose="05000000000000000000" pitchFamily="2" charset="2"/>
              <a:buChar char="q"/>
            </a:pPr>
            <a:r>
              <a:rPr lang="en-US" sz="3500" dirty="0"/>
              <a:t>Chickenpox </a:t>
            </a:r>
          </a:p>
          <a:p>
            <a:pPr>
              <a:buFont typeface="Wingdings" panose="05000000000000000000" pitchFamily="2" charset="2"/>
              <a:buChar char="q"/>
            </a:pPr>
            <a:r>
              <a:rPr lang="en-US" sz="3500" dirty="0"/>
              <a:t>Measles</a:t>
            </a:r>
          </a:p>
          <a:p>
            <a:pPr>
              <a:buFont typeface="Wingdings" panose="05000000000000000000" pitchFamily="2" charset="2"/>
              <a:buChar char="q"/>
            </a:pPr>
            <a:r>
              <a:rPr lang="en-US" sz="3500" dirty="0"/>
              <a:t>Mumps</a:t>
            </a:r>
          </a:p>
          <a:p>
            <a:pPr>
              <a:buFont typeface="Wingdings" panose="05000000000000000000" pitchFamily="2" charset="2"/>
              <a:buChar char="q"/>
            </a:pPr>
            <a:r>
              <a:rPr lang="en-US" sz="3500" dirty="0"/>
              <a:t>Fifth disease</a:t>
            </a:r>
          </a:p>
          <a:p>
            <a:pPr>
              <a:buFont typeface="Wingdings" panose="05000000000000000000" pitchFamily="2" charset="2"/>
              <a:buChar char="q"/>
            </a:pPr>
            <a:r>
              <a:rPr lang="de-DE" sz="3500" dirty="0"/>
              <a:t>“Flu” Influenza</a:t>
            </a:r>
          </a:p>
          <a:p>
            <a:pPr>
              <a:buFont typeface="Wingdings" panose="05000000000000000000" pitchFamily="2" charset="2"/>
              <a:buChar char="q"/>
            </a:pPr>
            <a:r>
              <a:rPr lang="de-DE" sz="3500" dirty="0"/>
              <a:t>“Stomach flu” Norovirus</a:t>
            </a:r>
          </a:p>
        </p:txBody>
      </p:sp>
      <p:pic>
        <p:nvPicPr>
          <p:cNvPr id="7" name="Picture 6"/>
          <p:cNvPicPr>
            <a:picLocks noChangeAspect="1"/>
          </p:cNvPicPr>
          <p:nvPr/>
        </p:nvPicPr>
        <p:blipFill>
          <a:blip r:embed="rId3"/>
          <a:stretch>
            <a:fillRect/>
          </a:stretch>
        </p:blipFill>
        <p:spPr>
          <a:xfrm>
            <a:off x="6629400" y="3048000"/>
            <a:ext cx="2304169" cy="2394122"/>
          </a:xfrm>
          <a:prstGeom prst="ellipse">
            <a:avLst/>
          </a:prstGeom>
          <a:ln>
            <a:noFill/>
          </a:ln>
          <a:effectLst>
            <a:softEdge rad="112500"/>
          </a:effectLst>
        </p:spPr>
      </p:pic>
    </p:spTree>
    <p:extLst>
      <p:ext uri="{BB962C8B-B14F-4D97-AF65-F5344CB8AC3E}">
        <p14:creationId xmlns:p14="http://schemas.microsoft.com/office/powerpoint/2010/main" val="5422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7" name="Rectangle 3"/>
          <p:cNvSpPr txBox="1">
            <a:spLocks noChangeArrowheads="1"/>
          </p:cNvSpPr>
          <p:nvPr/>
        </p:nvSpPr>
        <p:spPr>
          <a:xfrm>
            <a:off x="381000" y="1524000"/>
            <a:ext cx="8382000" cy="51816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6"/>
              </a:buClr>
              <a:defRPr/>
            </a:pPr>
            <a:r>
              <a:rPr lang="en-US" sz="3200" dirty="0"/>
              <a:t>Human scabies is an infestation of the skin by the human itch mite </a:t>
            </a:r>
            <a:r>
              <a:rPr lang="en-US" sz="3200" i="1" dirty="0" err="1"/>
              <a:t>Sarcoptesscabiei</a:t>
            </a:r>
            <a:r>
              <a:rPr lang="en-US" sz="3200" dirty="0"/>
              <a:t> var. </a:t>
            </a:r>
            <a:r>
              <a:rPr lang="en-US" sz="3200" i="1" dirty="0" err="1"/>
              <a:t>hominis</a:t>
            </a:r>
            <a:r>
              <a:rPr lang="en-US" sz="3200" i="1" dirty="0"/>
              <a:t>.</a:t>
            </a:r>
            <a:endParaRPr lang="en-US" sz="3200" dirty="0"/>
          </a:p>
          <a:p>
            <a:pPr>
              <a:buClr>
                <a:schemeClr val="accent6"/>
              </a:buClr>
              <a:defRPr/>
            </a:pPr>
            <a:r>
              <a:rPr lang="en-US" sz="3200" dirty="0"/>
              <a:t>The female scabies mite </a:t>
            </a:r>
            <a:r>
              <a:rPr lang="en-US" sz="3200" dirty="0" err="1"/>
              <a:t>burrowes</a:t>
            </a:r>
            <a:r>
              <a:rPr lang="en-US" sz="3200" dirty="0"/>
              <a:t> into the upper layer of the skin where it lives and lays its eggs.</a:t>
            </a:r>
          </a:p>
        </p:txBody>
      </p:sp>
      <p:sp>
        <p:nvSpPr>
          <p:cNvPr id="6" name="Title 1"/>
          <p:cNvSpPr txBox="1">
            <a:spLocks/>
          </p:cNvSpPr>
          <p:nvPr/>
        </p:nvSpPr>
        <p:spPr>
          <a:xfrm>
            <a:off x="381000" y="762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b="1" dirty="0">
                <a:solidFill>
                  <a:srgbClr val="000000"/>
                </a:solidFill>
              </a:rPr>
              <a:t>Biology and Behavior - </a:t>
            </a:r>
            <a:r>
              <a:rPr lang="en-US" altLang="zh-CN" sz="3200" b="1" dirty="0">
                <a:solidFill>
                  <a:srgbClr val="000000"/>
                </a:solidFill>
              </a:rPr>
              <a:t>Scabies Mites</a:t>
            </a:r>
            <a:endParaRPr lang="en-US" sz="3200" b="1" dirty="0">
              <a:solidFill>
                <a:srgbClr val="000000"/>
              </a:solidFill>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9104"/>
          <a:stretch/>
        </p:blipFill>
        <p:spPr>
          <a:xfrm>
            <a:off x="0" y="3962400"/>
            <a:ext cx="4903512" cy="269544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324" y="3810000"/>
            <a:ext cx="4090676" cy="3071867"/>
          </a:xfrm>
          <a:prstGeom prst="rect">
            <a:avLst/>
          </a:prstGeom>
        </p:spPr>
      </p:pic>
    </p:spTree>
    <p:extLst>
      <p:ext uri="{BB962C8B-B14F-4D97-AF65-F5344CB8AC3E}">
        <p14:creationId xmlns:p14="http://schemas.microsoft.com/office/powerpoint/2010/main" val="2003752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228600" y="0"/>
            <a:ext cx="81534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Spread by direct, prolonged, </a:t>
            </a:r>
            <a:br>
              <a:rPr lang="en-US" altLang="zh-CN" b="1" dirty="0">
                <a:solidFill>
                  <a:schemeClr val="bg2">
                    <a:lumMod val="10000"/>
                  </a:schemeClr>
                </a:solidFill>
                <a:effectLst>
                  <a:outerShdw blurRad="38100" dist="38100" dir="2700000" algn="tl">
                    <a:srgbClr val="000000">
                      <a:alpha val="43137"/>
                    </a:srgbClr>
                  </a:outerShdw>
                </a:effectLst>
              </a:rPr>
            </a:br>
            <a:r>
              <a:rPr lang="en-US" altLang="zh-CN" b="1" dirty="0">
                <a:solidFill>
                  <a:schemeClr val="bg2">
                    <a:lumMod val="10000"/>
                  </a:schemeClr>
                </a:solidFill>
                <a:effectLst>
                  <a:outerShdw blurRad="38100" dist="38100" dir="2700000" algn="tl">
                    <a:srgbClr val="000000">
                      <a:alpha val="43137"/>
                    </a:srgbClr>
                  </a:outerShdw>
                </a:effectLst>
              </a:rPr>
              <a:t>skin-to-skin contact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0"/>
            <a:ext cx="9144000" cy="4572000"/>
          </a:xfrm>
          <a:prstGeom prst="rect">
            <a:avLst/>
          </a:prstGeom>
        </p:spPr>
      </p:pic>
    </p:spTree>
    <p:extLst>
      <p:ext uri="{BB962C8B-B14F-4D97-AF65-F5344CB8AC3E}">
        <p14:creationId xmlns:p14="http://schemas.microsoft.com/office/powerpoint/2010/main" val="1621365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marR="0" lvl="0" indent="-457200" algn="l" defTabSz="914400" rtl="0" eaLnBrk="1" fontAlgn="auto" latinLnBrk="0" hangingPunct="1">
              <a:lnSpc>
                <a:spcPct val="115000"/>
              </a:lnSpc>
              <a:spcBef>
                <a:spcPct val="0"/>
              </a:spcBef>
              <a:spcAft>
                <a:spcPts val="0"/>
              </a:spcAft>
              <a:buClr>
                <a:srgbClr val="DD8047"/>
              </a:buClr>
              <a:buSzPct val="70000"/>
              <a:buFontTx/>
              <a:buNone/>
              <a:tabLst>
                <a:tab pos="457200" algn="l"/>
              </a:tabLst>
              <a:defRPr/>
            </a:pPr>
            <a:endParaRPr kumimoji="0" lang="en-US" sz="3200" b="0" i="0" u="none" strike="noStrike" kern="1200" cap="none" spc="0" normalizeH="0" baseline="0" noProof="0" dirty="0">
              <a:ln>
                <a:noFill/>
              </a:ln>
              <a:solidFill>
                <a:srgbClr val="775F55"/>
              </a:solidFill>
              <a:effectLst/>
              <a:uLnTx/>
              <a:uFillTx/>
              <a:latin typeface="Tw Cen MT"/>
              <a:ea typeface="+mj-ea"/>
              <a:cs typeface="+mj-cs"/>
            </a:endParaRPr>
          </a:p>
        </p:txBody>
      </p:sp>
      <p:sp>
        <p:nvSpPr>
          <p:cNvPr id="7" name="Rectangle 3"/>
          <p:cNvSpPr txBox="1">
            <a:spLocks noChangeArrowheads="1"/>
          </p:cNvSpPr>
          <p:nvPr/>
        </p:nvSpPr>
        <p:spPr>
          <a:xfrm>
            <a:off x="660400" y="1676400"/>
            <a:ext cx="8153400" cy="355712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altLang="en-US" sz="3600" dirty="0"/>
              <a:t>Moderately contagious </a:t>
            </a:r>
          </a:p>
          <a:p>
            <a:pPr>
              <a:lnSpc>
                <a:spcPct val="90000"/>
              </a:lnSpc>
            </a:pPr>
            <a:r>
              <a:rPr lang="en-US" altLang="en-US" sz="3600" dirty="0"/>
              <a:t>Adults 1/3 millimeter long</a:t>
            </a:r>
          </a:p>
          <a:p>
            <a:pPr>
              <a:lnSpc>
                <a:spcPct val="90000"/>
              </a:lnSpc>
            </a:pPr>
            <a:r>
              <a:rPr lang="en-US" altLang="en-US" sz="3600" dirty="0"/>
              <a:t>Inactive below 20</a:t>
            </a:r>
            <a:r>
              <a:rPr lang="en-US" altLang="en-US" sz="3600" baseline="30000" dirty="0"/>
              <a:t>o</a:t>
            </a:r>
            <a:r>
              <a:rPr lang="en-US" altLang="en-US" sz="3600" dirty="0"/>
              <a:t>C (68</a:t>
            </a:r>
            <a:r>
              <a:rPr lang="en-US" altLang="en-US" sz="3600" baseline="30000" dirty="0"/>
              <a:t>o</a:t>
            </a:r>
            <a:r>
              <a:rPr lang="en-US" altLang="en-US" sz="3600" dirty="0"/>
              <a:t>F)</a:t>
            </a:r>
          </a:p>
          <a:p>
            <a:pPr>
              <a:lnSpc>
                <a:spcPct val="90000"/>
              </a:lnSpc>
            </a:pPr>
            <a:r>
              <a:rPr lang="en-US" altLang="en-US" sz="3600" dirty="0"/>
              <a:t>At 20</a:t>
            </a:r>
            <a:r>
              <a:rPr lang="en-US" altLang="en-US" sz="3600" baseline="30000" dirty="0"/>
              <a:t>o</a:t>
            </a:r>
            <a:r>
              <a:rPr lang="en-US" altLang="en-US" sz="3600" dirty="0"/>
              <a:t>C mites can persist for 2 weeks</a:t>
            </a:r>
          </a:p>
        </p:txBody>
      </p:sp>
      <p:sp>
        <p:nvSpPr>
          <p:cNvPr id="6" name="Title 1"/>
          <p:cNvSpPr txBox="1">
            <a:spLocks/>
          </p:cNvSpPr>
          <p:nvPr/>
        </p:nvSpPr>
        <p:spPr>
          <a:xfrm>
            <a:off x="3810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lvl="0" indent="-457200">
              <a:lnSpc>
                <a:spcPct val="115000"/>
              </a:lnSpc>
              <a:buClr>
                <a:srgbClr val="DD8047"/>
              </a:buClr>
              <a:buSzPct val="70000"/>
              <a:tabLst>
                <a:tab pos="457200" algn="l"/>
              </a:tabLst>
            </a:pPr>
            <a:r>
              <a:rPr lang="en-US" altLang="zh-CN" b="1" u="sng" dirty="0">
                <a:solidFill>
                  <a:prstClr val="black"/>
                </a:solidFill>
              </a:rPr>
              <a:t>Intensely itching </a:t>
            </a:r>
            <a:r>
              <a:rPr lang="en-US" altLang="zh-CN" b="1" dirty="0">
                <a:solidFill>
                  <a:prstClr val="black"/>
                </a:solidFill>
              </a:rPr>
              <a:t>skin infection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399" y="4001306"/>
            <a:ext cx="4936309" cy="2850163"/>
          </a:xfrm>
          <a:prstGeom prst="rect">
            <a:avLst/>
          </a:prstGeom>
        </p:spPr>
      </p:pic>
    </p:spTree>
    <p:extLst>
      <p:ext uri="{BB962C8B-B14F-4D97-AF65-F5344CB8AC3E}">
        <p14:creationId xmlns:p14="http://schemas.microsoft.com/office/powerpoint/2010/main" val="3291978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5344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Infection occurs due to the direct transfer of a single fertilized female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26" t="5057" r="4242" b="564"/>
          <a:stretch/>
        </p:blipFill>
        <p:spPr>
          <a:xfrm>
            <a:off x="1420808" y="1516698"/>
            <a:ext cx="6952915" cy="5336948"/>
          </a:xfrm>
          <a:prstGeom prst="rect">
            <a:avLst/>
          </a:prstGeom>
        </p:spPr>
      </p:pic>
    </p:spTree>
    <p:extLst>
      <p:ext uri="{BB962C8B-B14F-4D97-AF65-F5344CB8AC3E}">
        <p14:creationId xmlns:p14="http://schemas.microsoft.com/office/powerpoint/2010/main" val="2133585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5344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Life cycle 10-17 days</a:t>
            </a:r>
          </a:p>
        </p:txBody>
      </p:sp>
      <p:sp>
        <p:nvSpPr>
          <p:cNvPr id="8" name="Rectangle 3"/>
          <p:cNvSpPr txBox="1">
            <a:spLocks noChangeArrowheads="1"/>
          </p:cNvSpPr>
          <p:nvPr/>
        </p:nvSpPr>
        <p:spPr>
          <a:xfrm>
            <a:off x="609600" y="1610447"/>
            <a:ext cx="4205733" cy="1970953"/>
          </a:xfrm>
          <a:prstGeom prst="rect">
            <a:avLst/>
          </a:prstGeom>
        </p:spPr>
        <p:txBody>
          <a:bodyPr vert="horz">
            <a:normAutofit fontScale="925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buClr>
                <a:srgbClr val="DD8047"/>
              </a:buClr>
            </a:pPr>
            <a:r>
              <a:rPr lang="en-US" altLang="en-US" sz="3600" dirty="0">
                <a:solidFill>
                  <a:prstClr val="black"/>
                </a:solidFill>
              </a:rPr>
              <a:t>Remain viable for 3 days on inanimate objects (&gt;22</a:t>
            </a:r>
            <a:r>
              <a:rPr lang="en-US" altLang="en-US" sz="3600" baseline="30000" dirty="0">
                <a:solidFill>
                  <a:prstClr val="black"/>
                </a:solidFill>
              </a:rPr>
              <a:t>o</a:t>
            </a:r>
            <a:r>
              <a:rPr lang="en-US" altLang="en-US" sz="3600" dirty="0">
                <a:solidFill>
                  <a:prstClr val="black"/>
                </a:solidFill>
              </a:rPr>
              <a:t>C, 72</a:t>
            </a:r>
            <a:r>
              <a:rPr lang="en-US" altLang="en-US" sz="3600" baseline="30000" dirty="0">
                <a:solidFill>
                  <a:prstClr val="black"/>
                </a:solidFill>
              </a:rPr>
              <a:t>o</a:t>
            </a:r>
            <a:r>
              <a:rPr lang="en-US" altLang="en-US" sz="3600" dirty="0">
                <a:solidFill>
                  <a:prstClr val="black"/>
                </a:solidFill>
              </a:rPr>
              <a:t>F)</a:t>
            </a:r>
          </a:p>
        </p:txBody>
      </p:sp>
      <p:sp>
        <p:nvSpPr>
          <p:cNvPr id="9" name="Rectangle 3"/>
          <p:cNvSpPr txBox="1">
            <a:spLocks noChangeArrowheads="1"/>
          </p:cNvSpPr>
          <p:nvPr/>
        </p:nvSpPr>
        <p:spPr>
          <a:xfrm>
            <a:off x="5029200" y="4498926"/>
            <a:ext cx="4038600" cy="5106564"/>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buClr>
                <a:srgbClr val="DD8047"/>
              </a:buClr>
            </a:pPr>
            <a:r>
              <a:rPr lang="en-US" altLang="en-US" sz="3600" dirty="0">
                <a:solidFill>
                  <a:prstClr val="black"/>
                </a:solidFill>
              </a:rPr>
              <a:t>Transmission via articles is possible, but </a:t>
            </a:r>
            <a:r>
              <a:rPr lang="en-US" altLang="en-US" sz="3600" b="1" dirty="0">
                <a:solidFill>
                  <a:prstClr val="black"/>
                </a:solidFill>
              </a:rPr>
              <a:t>unlikely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390" y="994045"/>
            <a:ext cx="3884610" cy="304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904" y="3276599"/>
            <a:ext cx="3605896" cy="3605896"/>
          </a:xfrm>
          <a:prstGeom prst="ellipse">
            <a:avLst/>
          </a:prstGeom>
          <a:ln>
            <a:noFill/>
          </a:ln>
          <a:effectLst>
            <a:softEdge rad="112500"/>
          </a:effectLst>
        </p:spPr>
      </p:pic>
    </p:spTree>
    <p:extLst>
      <p:ext uri="{BB962C8B-B14F-4D97-AF65-F5344CB8AC3E}">
        <p14:creationId xmlns:p14="http://schemas.microsoft.com/office/powerpoint/2010/main" val="280401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0"/>
            <a:ext cx="8229600" cy="1143000"/>
          </a:xfrm>
        </p:spPr>
        <p:txBody>
          <a:bodyPr>
            <a:normAutofit/>
          </a:bodyPr>
          <a:lstStyle/>
          <a:p>
            <a:r>
              <a:rPr lang="en-US" sz="4000" b="1" dirty="0">
                <a:solidFill>
                  <a:srgbClr val="000000"/>
                </a:solidFill>
                <a:effectLst>
                  <a:outerShdw blurRad="38100" dist="38100" dir="2700000" algn="tl">
                    <a:srgbClr val="000000">
                      <a:alpha val="43137"/>
                    </a:srgbClr>
                  </a:outerShdw>
                </a:effectLst>
              </a:rPr>
              <a:t>What is a pest?</a:t>
            </a:r>
          </a:p>
        </p:txBody>
      </p:sp>
      <p:sp>
        <p:nvSpPr>
          <p:cNvPr id="7" name="TextBox 6"/>
          <p:cNvSpPr txBox="1"/>
          <p:nvPr/>
        </p:nvSpPr>
        <p:spPr>
          <a:xfrm>
            <a:off x="228600" y="1600200"/>
            <a:ext cx="8661400" cy="3539430"/>
          </a:xfrm>
          <a:prstGeom prst="rect">
            <a:avLst/>
          </a:prstGeom>
          <a:noFill/>
        </p:spPr>
        <p:txBody>
          <a:bodyPr wrap="square" rtlCol="0">
            <a:spAutoFit/>
          </a:bodyPr>
          <a:lstStyle/>
          <a:p>
            <a:pPr marL="285750" indent="-285750">
              <a:buFont typeface="Arial"/>
              <a:buChar char="•"/>
            </a:pPr>
            <a:r>
              <a:rPr lang="en-US" sz="3200" dirty="0"/>
              <a:t>A pest can be a:</a:t>
            </a:r>
          </a:p>
          <a:p>
            <a:pPr marL="742950" lvl="1" indent="-285750">
              <a:buFont typeface="Arial"/>
              <a:buChar char="•"/>
            </a:pPr>
            <a:r>
              <a:rPr lang="en-US" sz="3200" dirty="0"/>
              <a:t>Plant (weed)</a:t>
            </a:r>
          </a:p>
          <a:p>
            <a:pPr marL="742950" lvl="1" indent="-285750">
              <a:buFont typeface="Arial"/>
              <a:buChar char="•"/>
            </a:pPr>
            <a:r>
              <a:rPr lang="en-US" sz="3200" dirty="0"/>
              <a:t>Vertebrate (bird, rodent, or other mammals)</a:t>
            </a:r>
          </a:p>
          <a:p>
            <a:pPr marL="742950" lvl="1" indent="-285750">
              <a:buFont typeface="Arial"/>
              <a:buChar char="•"/>
            </a:pPr>
            <a:r>
              <a:rPr lang="en-US" sz="3200" dirty="0"/>
              <a:t>Invertebrate (insect, tick, mite, or snail)</a:t>
            </a:r>
          </a:p>
          <a:p>
            <a:pPr marL="742950" lvl="1" indent="-285750">
              <a:buFont typeface="Arial"/>
              <a:buChar char="•"/>
            </a:pPr>
            <a:r>
              <a:rPr lang="en-US" sz="3200" dirty="0"/>
              <a:t>Nematode</a:t>
            </a:r>
          </a:p>
          <a:p>
            <a:pPr marL="742950" lvl="1" indent="-285750">
              <a:buFont typeface="Arial"/>
              <a:buChar char="•"/>
            </a:pPr>
            <a:r>
              <a:rPr lang="en-US" sz="3200" dirty="0"/>
              <a:t>Pathogen (bacteria, virus, or fungus)</a:t>
            </a:r>
          </a:p>
          <a:p>
            <a:pPr marL="742950" lvl="1" indent="-285750">
              <a:buFont typeface="Arial"/>
              <a:buChar char="•"/>
            </a:pPr>
            <a:r>
              <a:rPr lang="en-US" sz="3200" dirty="0"/>
              <a:t>Other unwanted organism</a:t>
            </a:r>
          </a:p>
        </p:txBody>
      </p:sp>
      <p:pic>
        <p:nvPicPr>
          <p:cNvPr id="2" name="Picture 1"/>
          <p:cNvPicPr>
            <a:picLocks noChangeAspect="1"/>
          </p:cNvPicPr>
          <p:nvPr/>
        </p:nvPicPr>
        <p:blipFill>
          <a:blip r:embed="rId3"/>
          <a:stretch>
            <a:fillRect/>
          </a:stretch>
        </p:blipFill>
        <p:spPr>
          <a:xfrm>
            <a:off x="228600" y="914400"/>
            <a:ext cx="5943600" cy="3632200"/>
          </a:xfrm>
          <a:prstGeom prst="rect">
            <a:avLst/>
          </a:prstGeom>
        </p:spPr>
      </p:pic>
      <p:pic>
        <p:nvPicPr>
          <p:cNvPr id="3" name="Picture 2"/>
          <p:cNvPicPr>
            <a:picLocks noChangeAspect="1"/>
          </p:cNvPicPr>
          <p:nvPr/>
        </p:nvPicPr>
        <p:blipFill>
          <a:blip r:embed="rId4"/>
          <a:stretch>
            <a:fillRect/>
          </a:stretch>
        </p:blipFill>
        <p:spPr>
          <a:xfrm>
            <a:off x="2828007" y="1818000"/>
            <a:ext cx="6061993" cy="4595499"/>
          </a:xfrm>
          <a:prstGeom prst="rect">
            <a:avLst/>
          </a:prstGeom>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118268"/>
            <a:ext cx="1978025" cy="2318183"/>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88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Burrows and malformed fingernails may or may not be evident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516698"/>
            <a:ext cx="5410200" cy="3676302"/>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572000"/>
            <a:ext cx="4048248" cy="2283823"/>
          </a:xfrm>
          <a:prstGeom prst="rect">
            <a:avLst/>
          </a:prstGeom>
        </p:spPr>
      </p:pic>
      <p:sp>
        <p:nvSpPr>
          <p:cNvPr id="7" name="Rectangle 6"/>
          <p:cNvSpPr/>
          <p:nvPr/>
        </p:nvSpPr>
        <p:spPr>
          <a:xfrm>
            <a:off x="304800" y="1828800"/>
            <a:ext cx="3200400" cy="2316532"/>
          </a:xfrm>
          <a:prstGeom prst="rect">
            <a:avLst/>
          </a:prstGeom>
        </p:spPr>
        <p:txBody>
          <a:bodyPr wrap="square">
            <a:spAutoFit/>
          </a:bodyPr>
          <a:lstStyle/>
          <a:p>
            <a:pPr>
              <a:lnSpc>
                <a:spcPct val="90000"/>
              </a:lnSpc>
            </a:pPr>
            <a:r>
              <a:rPr lang="en-US" altLang="en-US" sz="3200" dirty="0"/>
              <a:t>Burrows are often not seen but check in the webbing of fingers or on the inside of wrists</a:t>
            </a:r>
          </a:p>
        </p:txBody>
      </p:sp>
    </p:spTree>
    <p:extLst>
      <p:ext uri="{BB962C8B-B14F-4D97-AF65-F5344CB8AC3E}">
        <p14:creationId xmlns:p14="http://schemas.microsoft.com/office/powerpoint/2010/main" val="358721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endParaRPr lang="en-US" dirty="0"/>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An affected host harbors only 10-15 adult mites - typical infestation</a:t>
            </a:r>
          </a:p>
        </p:txBody>
      </p:sp>
      <p:sp>
        <p:nvSpPr>
          <p:cNvPr id="7" name="Rectangle 3"/>
          <p:cNvSpPr txBox="1">
            <a:spLocks noChangeArrowheads="1"/>
          </p:cNvSpPr>
          <p:nvPr/>
        </p:nvSpPr>
        <p:spPr>
          <a:xfrm>
            <a:off x="533400" y="1828800"/>
            <a:ext cx="8305800" cy="15936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6"/>
              </a:buClr>
              <a:defRPr/>
            </a:pPr>
            <a:r>
              <a:rPr lang="en-US" sz="3600" dirty="0"/>
              <a:t>Skin scrapes are the only way to positively identify mites</a:t>
            </a:r>
            <a:br>
              <a:rPr lang="en-US" sz="3600" dirty="0"/>
            </a:br>
            <a:endParaRPr lang="en-US" sz="3600" dirty="0"/>
          </a:p>
        </p:txBody>
      </p:sp>
      <p:pic>
        <p:nvPicPr>
          <p:cNvPr id="4" name="Picture 3"/>
          <p:cNvPicPr>
            <a:picLocks noChangeAspect="1"/>
          </p:cNvPicPr>
          <p:nvPr/>
        </p:nvPicPr>
        <p:blipFill rotWithShape="1">
          <a:blip r:embed="rId3"/>
          <a:srcRect l="3194" t="3456" r="3117" b="5140"/>
          <a:stretch/>
        </p:blipFill>
        <p:spPr>
          <a:xfrm>
            <a:off x="304800" y="2895600"/>
            <a:ext cx="3742660" cy="3657600"/>
          </a:xfrm>
          <a:prstGeom prst="rect">
            <a:avLst/>
          </a:prstGeom>
        </p:spPr>
      </p:pic>
      <p:pic>
        <p:nvPicPr>
          <p:cNvPr id="8" name="Picture 7"/>
          <p:cNvPicPr>
            <a:picLocks noChangeAspect="1"/>
          </p:cNvPicPr>
          <p:nvPr/>
        </p:nvPicPr>
        <p:blipFill rotWithShape="1">
          <a:blip r:embed="rId4"/>
          <a:srcRect l="3890" t="3389" r="3805" b="4026"/>
          <a:stretch/>
        </p:blipFill>
        <p:spPr>
          <a:xfrm>
            <a:off x="4091609" y="3048000"/>
            <a:ext cx="5052391" cy="3810000"/>
          </a:xfrm>
          <a:prstGeom prst="rect">
            <a:avLst/>
          </a:prstGeom>
        </p:spPr>
      </p:pic>
    </p:spTree>
    <p:extLst>
      <p:ext uri="{BB962C8B-B14F-4D97-AF65-F5344CB8AC3E}">
        <p14:creationId xmlns:p14="http://schemas.microsoft.com/office/powerpoint/2010/main" val="1530471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71800" y="1970314"/>
            <a:ext cx="6172200" cy="4876800"/>
          </a:xfrm>
          <a:prstGeom prst="rect">
            <a:avLst/>
          </a:prstGeom>
        </p:spPr>
      </p:pic>
      <p:sp>
        <p:nvSpPr>
          <p:cNvPr id="6" name="Title 1"/>
          <p:cNvSpPr txBox="1">
            <a:spLocks/>
          </p:cNvSpPr>
          <p:nvPr/>
        </p:nvSpPr>
        <p:spPr>
          <a:xfrm>
            <a:off x="609600" y="152400"/>
            <a:ext cx="8229600" cy="2057400"/>
          </a:xfrm>
          <a:prstGeom prst="rect">
            <a:avLst/>
          </a:prstGeom>
          <a:solidFill>
            <a:schemeClr val="bg1"/>
          </a:solid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Hypersensitivity reaction to the mites, molts, eggs, or scybala occurs about 30 days after infestation </a:t>
            </a:r>
          </a:p>
        </p:txBody>
      </p:sp>
    </p:spTree>
    <p:extLst>
      <p:ext uri="{BB962C8B-B14F-4D97-AF65-F5344CB8AC3E}">
        <p14:creationId xmlns:p14="http://schemas.microsoft.com/office/powerpoint/2010/main" val="3596893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Disproportionately affects women and children</a:t>
            </a:r>
          </a:p>
        </p:txBody>
      </p:sp>
      <p:sp>
        <p:nvSpPr>
          <p:cNvPr id="10" name="Rectangle 3"/>
          <p:cNvSpPr txBox="1">
            <a:spLocks noChangeArrowheads="1"/>
          </p:cNvSpPr>
          <p:nvPr/>
        </p:nvSpPr>
        <p:spPr>
          <a:xfrm>
            <a:off x="533400" y="1752600"/>
            <a:ext cx="8572500" cy="5715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altLang="en-US" sz="3600" dirty="0"/>
              <a:t>Secondary bacterial infection is common </a:t>
            </a:r>
            <a:r>
              <a:rPr lang="en-US" altLang="en-US" sz="3600" b="1" i="1" dirty="0"/>
              <a:t>Staphylococcus</a:t>
            </a:r>
            <a:r>
              <a:rPr lang="en-US" altLang="en-US" sz="3600" i="1" dirty="0"/>
              <a:t> </a:t>
            </a:r>
            <a:r>
              <a:rPr lang="en-US" altLang="en-US" sz="3600" b="1" i="1" dirty="0"/>
              <a:t>aureus</a:t>
            </a:r>
            <a:r>
              <a:rPr lang="en-US" altLang="en-US" sz="3600" dirty="0"/>
              <a:t> </a:t>
            </a:r>
            <a:br>
              <a:rPr lang="en-US" altLang="en-US" sz="3600" dirty="0"/>
            </a:br>
            <a:r>
              <a:rPr lang="en-US" altLang="en-US" sz="3600" b="1" i="1" dirty="0"/>
              <a:t>Streptococci</a:t>
            </a:r>
            <a:br>
              <a:rPr lang="en-US" altLang="en-US" sz="3600" b="1" i="1" dirty="0"/>
            </a:br>
            <a:r>
              <a:rPr lang="en-US" altLang="en-US" sz="3600" b="1" i="1" dirty="0" err="1"/>
              <a:t>Peptostreptococci</a:t>
            </a:r>
            <a:endParaRPr lang="en-US" altLang="en-US" sz="3600" b="1" i="1" dirty="0"/>
          </a:p>
          <a:p>
            <a:pPr>
              <a:lnSpc>
                <a:spcPct val="90000"/>
              </a:lnSpc>
            </a:pPr>
            <a:endParaRPr lang="en-US" altLang="en-US" sz="3600" dirty="0"/>
          </a:p>
          <a:p>
            <a:pPr>
              <a:lnSpc>
                <a:spcPct val="90000"/>
              </a:lnSpc>
            </a:pPr>
            <a:endParaRPr lang="en-US" altLang="en-US" sz="3600" dirty="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7902"/>
          <a:stretch/>
        </p:blipFill>
        <p:spPr>
          <a:xfrm>
            <a:off x="4724400" y="3597176"/>
            <a:ext cx="4419600" cy="3260825"/>
          </a:xfrm>
          <a:prstGeom prst="rect">
            <a:avLst/>
          </a:prstGeom>
        </p:spPr>
      </p:pic>
    </p:spTree>
    <p:extLst>
      <p:ext uri="{BB962C8B-B14F-4D97-AF65-F5344CB8AC3E}">
        <p14:creationId xmlns:p14="http://schemas.microsoft.com/office/powerpoint/2010/main" val="2103163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122766"/>
            <a:ext cx="8229600" cy="1049867"/>
          </a:xfrm>
          <a:prstGeom prst="rect">
            <a:avLst/>
          </a:prstGeom>
          <a:solidFill>
            <a:schemeClr val="bg1"/>
          </a:solid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Immunocompromised prone to develop crusted scabies</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027083" y="1516698"/>
            <a:ext cx="7135968" cy="5360352"/>
          </a:xfrm>
          <a:prstGeom prst="rect">
            <a:avLst/>
          </a:prstGeom>
        </p:spPr>
      </p:pic>
      <p:pic>
        <p:nvPicPr>
          <p:cNvPr id="7" name="Picture 6"/>
          <p:cNvPicPr>
            <a:picLocks noChangeAspect="1"/>
          </p:cNvPicPr>
          <p:nvPr/>
        </p:nvPicPr>
        <p:blipFill>
          <a:blip r:embed="rId5"/>
          <a:stretch>
            <a:fillRect/>
          </a:stretch>
        </p:blipFill>
        <p:spPr>
          <a:xfrm>
            <a:off x="0" y="5081130"/>
            <a:ext cx="2362200" cy="1795919"/>
          </a:xfrm>
          <a:prstGeom prst="rect">
            <a:avLst/>
          </a:prstGeom>
        </p:spPr>
      </p:pic>
    </p:spTree>
    <p:extLst>
      <p:ext uri="{BB962C8B-B14F-4D97-AF65-F5344CB8AC3E}">
        <p14:creationId xmlns:p14="http://schemas.microsoft.com/office/powerpoint/2010/main" val="2136538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Usually below the neck - adults</a:t>
            </a:r>
          </a:p>
        </p:txBody>
      </p:sp>
      <p:sp>
        <p:nvSpPr>
          <p:cNvPr id="8" name="Rectangle 3"/>
          <p:cNvSpPr txBox="1">
            <a:spLocks noChangeArrowheads="1"/>
          </p:cNvSpPr>
          <p:nvPr/>
        </p:nvSpPr>
        <p:spPr>
          <a:xfrm>
            <a:off x="723900" y="1600200"/>
            <a:ext cx="4378452" cy="5029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altLang="en-US" sz="3600" dirty="0"/>
              <a:t>Fingers, flexor surfaces </a:t>
            </a:r>
            <a:br>
              <a:rPr lang="en-US" altLang="en-US" sz="3600" dirty="0"/>
            </a:br>
            <a:r>
              <a:rPr lang="en-US" altLang="en-US" sz="3600" dirty="0"/>
              <a:t>of the arms, wrists, axillae, and the </a:t>
            </a:r>
            <a:br>
              <a:rPr lang="en-US" altLang="en-US" sz="3600" dirty="0"/>
            </a:br>
            <a:r>
              <a:rPr lang="en-US" altLang="en-US" sz="3600" dirty="0"/>
              <a:t>waistline </a:t>
            </a:r>
          </a:p>
          <a:p>
            <a:r>
              <a:rPr lang="en-US" altLang="en-US" sz="3600" dirty="0"/>
              <a:t>Umbilicus, nipples, </a:t>
            </a:r>
            <a:br>
              <a:rPr lang="en-US" altLang="en-US" sz="3600" dirty="0"/>
            </a:br>
            <a:r>
              <a:rPr lang="en-US" altLang="en-US" sz="3600" dirty="0"/>
              <a:t>penis, and scrotum </a:t>
            </a:r>
          </a:p>
          <a:p>
            <a:endParaRPr lang="en-US" alt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352" y="1819656"/>
            <a:ext cx="4041648" cy="5038344"/>
          </a:xfrm>
          <a:prstGeom prst="rect">
            <a:avLst/>
          </a:prstGeom>
        </p:spPr>
      </p:pic>
    </p:spTree>
    <p:extLst>
      <p:ext uri="{BB962C8B-B14F-4D97-AF65-F5344CB8AC3E}">
        <p14:creationId xmlns:p14="http://schemas.microsoft.com/office/powerpoint/2010/main" val="1011601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2679518" y="1599273"/>
            <a:ext cx="6464482" cy="4268127"/>
          </a:xfrm>
          <a:prstGeom prst="rect">
            <a:avLst/>
          </a:prstGeom>
        </p:spPr>
      </p:pic>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Infection eliminated using prescription treatments</a:t>
            </a:r>
          </a:p>
        </p:txBody>
      </p:sp>
      <p:sp>
        <p:nvSpPr>
          <p:cNvPr id="7" name="Rectangle 3"/>
          <p:cNvSpPr txBox="1">
            <a:spLocks noChangeArrowheads="1"/>
          </p:cNvSpPr>
          <p:nvPr/>
        </p:nvSpPr>
        <p:spPr>
          <a:xfrm>
            <a:off x="495300" y="5333999"/>
            <a:ext cx="8153400" cy="1593617"/>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accent6"/>
              </a:buClr>
              <a:defRPr/>
            </a:pPr>
            <a:r>
              <a:rPr lang="en-US" sz="3600" dirty="0"/>
              <a:t>Once treatment starts individuals are not infectious</a:t>
            </a:r>
          </a:p>
        </p:txBody>
      </p:sp>
    </p:spTree>
    <p:extLst>
      <p:ext uri="{BB962C8B-B14F-4D97-AF65-F5344CB8AC3E}">
        <p14:creationId xmlns:p14="http://schemas.microsoft.com/office/powerpoint/2010/main" val="149228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Treatments</a:t>
            </a:r>
          </a:p>
        </p:txBody>
      </p:sp>
      <p:sp>
        <p:nvSpPr>
          <p:cNvPr id="8" name="Rectangle 3"/>
          <p:cNvSpPr txBox="1">
            <a:spLocks noChangeArrowheads="1"/>
          </p:cNvSpPr>
          <p:nvPr/>
        </p:nvSpPr>
        <p:spPr>
          <a:xfrm>
            <a:off x="533400" y="1600200"/>
            <a:ext cx="8534400" cy="4525963"/>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altLang="en-US" sz="3600" dirty="0"/>
              <a:t>Permethrin (e.g. </a:t>
            </a:r>
            <a:r>
              <a:rPr lang="en-US" altLang="en-US" sz="3600" dirty="0" err="1"/>
              <a:t>Elimite</a:t>
            </a:r>
            <a:r>
              <a:rPr lang="en-US" altLang="en-US" sz="3600" dirty="0"/>
              <a:t>)</a:t>
            </a:r>
          </a:p>
          <a:p>
            <a:pPr>
              <a:lnSpc>
                <a:spcPct val="90000"/>
              </a:lnSpc>
            </a:pPr>
            <a:r>
              <a:rPr lang="en-US" altLang="en-US" sz="3600" b="1" dirty="0"/>
              <a:t>Lotion applied over body from neck down</a:t>
            </a:r>
          </a:p>
          <a:p>
            <a:pPr>
              <a:lnSpc>
                <a:spcPct val="90000"/>
              </a:lnSpc>
            </a:pPr>
            <a:r>
              <a:rPr lang="en-US" altLang="en-US" sz="3600" b="1" dirty="0"/>
              <a:t>Left on for 8-12 hours, then rinsed off</a:t>
            </a:r>
          </a:p>
          <a:p>
            <a:pPr>
              <a:lnSpc>
                <a:spcPct val="90000"/>
              </a:lnSpc>
            </a:pPr>
            <a:r>
              <a:rPr lang="en-US" altLang="en-US" sz="3600" b="1" dirty="0"/>
              <a:t>Reapplication </a:t>
            </a:r>
            <a:br>
              <a:rPr lang="en-US" altLang="en-US" sz="3600" b="1" dirty="0"/>
            </a:br>
            <a:r>
              <a:rPr lang="en-US" altLang="en-US" sz="3600" b="1" dirty="0"/>
              <a:t>1 week later</a:t>
            </a:r>
          </a:p>
          <a:p>
            <a:pPr>
              <a:lnSpc>
                <a:spcPct val="90000"/>
              </a:lnSpc>
            </a:pPr>
            <a:r>
              <a:rPr lang="en-US" altLang="en-US" sz="3600" b="1" dirty="0"/>
              <a:t>Clothes dryer </a:t>
            </a:r>
            <a:br>
              <a:rPr lang="en-US" altLang="en-US" sz="3600" b="1" dirty="0"/>
            </a:br>
            <a:r>
              <a:rPr lang="en-US" altLang="en-US" sz="3600" b="1" dirty="0"/>
              <a:t>will kill mites</a:t>
            </a:r>
          </a:p>
        </p:txBody>
      </p:sp>
      <p:pic>
        <p:nvPicPr>
          <p:cNvPr id="4" name="Picture 3"/>
          <p:cNvPicPr>
            <a:picLocks noChangeAspect="1"/>
          </p:cNvPicPr>
          <p:nvPr/>
        </p:nvPicPr>
        <p:blipFill rotWithShape="1">
          <a:blip r:embed="rId3"/>
          <a:srcRect l="2952" t="3587"/>
          <a:stretch/>
        </p:blipFill>
        <p:spPr>
          <a:xfrm>
            <a:off x="3962400" y="3591412"/>
            <a:ext cx="5239880" cy="3263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530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endParaRPr lang="en-US" dirty="0"/>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Treatments</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162"/>
          <a:stretch/>
        </p:blipFill>
        <p:spPr>
          <a:xfrm rot="16200000">
            <a:off x="3219250" y="933249"/>
            <a:ext cx="6667902" cy="5181600"/>
          </a:xfrm>
          <a:prstGeom prst="rect">
            <a:avLst/>
          </a:prstGeom>
        </p:spPr>
      </p:pic>
      <p:sp>
        <p:nvSpPr>
          <p:cNvPr id="8" name="Rectangle 3"/>
          <p:cNvSpPr txBox="1">
            <a:spLocks noChangeArrowheads="1"/>
          </p:cNvSpPr>
          <p:nvPr/>
        </p:nvSpPr>
        <p:spPr>
          <a:xfrm>
            <a:off x="533400" y="1706795"/>
            <a:ext cx="3352800" cy="4343168"/>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buClr>
                <a:srgbClr val="DD8047"/>
              </a:buClr>
            </a:pPr>
            <a:r>
              <a:rPr lang="en-US" altLang="en-US" sz="3600" dirty="0" err="1">
                <a:solidFill>
                  <a:prstClr val="black"/>
                </a:solidFill>
              </a:rPr>
              <a:t>Crotamiton</a:t>
            </a:r>
            <a:r>
              <a:rPr lang="en-US" altLang="en-US" sz="3600" dirty="0">
                <a:solidFill>
                  <a:prstClr val="black"/>
                </a:solidFill>
              </a:rPr>
              <a:t> (e.g. </a:t>
            </a:r>
            <a:r>
              <a:rPr lang="en-US" altLang="en-US" sz="3600" dirty="0" err="1">
                <a:solidFill>
                  <a:prstClr val="black"/>
                </a:solidFill>
              </a:rPr>
              <a:t>Eurax</a:t>
            </a:r>
            <a:r>
              <a:rPr lang="en-US" altLang="en-US" sz="3600" dirty="0">
                <a:solidFill>
                  <a:prstClr val="black"/>
                </a:solidFill>
              </a:rPr>
              <a:t>; </a:t>
            </a:r>
            <a:r>
              <a:rPr lang="en-US" altLang="en-US" sz="3600" dirty="0" err="1">
                <a:solidFill>
                  <a:prstClr val="black"/>
                </a:solidFill>
              </a:rPr>
              <a:t>Crotan</a:t>
            </a:r>
            <a:r>
              <a:rPr lang="en-US" altLang="en-US" sz="3600" dirty="0">
                <a:solidFill>
                  <a:prstClr val="black"/>
                </a:solidFill>
              </a:rPr>
              <a:t>) frequent treatment </a:t>
            </a:r>
            <a:r>
              <a:rPr lang="en-US" altLang="en-US" sz="3600" b="1" dirty="0">
                <a:solidFill>
                  <a:prstClr val="black"/>
                </a:solidFill>
              </a:rPr>
              <a:t>failure</a:t>
            </a:r>
            <a:r>
              <a:rPr lang="en-US" altLang="en-US" sz="3600" dirty="0">
                <a:solidFill>
                  <a:prstClr val="black"/>
                </a:solidFill>
              </a:rPr>
              <a:t> has been reported</a:t>
            </a:r>
          </a:p>
          <a:p>
            <a:pPr lvl="0">
              <a:buClr>
                <a:srgbClr val="DD8047"/>
              </a:buClr>
            </a:pPr>
            <a:r>
              <a:rPr lang="en-US" altLang="en-US" sz="3600" b="1" dirty="0" err="1">
                <a:solidFill>
                  <a:prstClr val="black"/>
                </a:solidFill>
              </a:rPr>
              <a:t>Lindane</a:t>
            </a:r>
            <a:r>
              <a:rPr lang="en-US" altLang="en-US" sz="3600" b="1" dirty="0">
                <a:solidFill>
                  <a:prstClr val="black"/>
                </a:solidFill>
              </a:rPr>
              <a:t> lotion is NOT recommended </a:t>
            </a:r>
            <a:br>
              <a:rPr lang="en-US" altLang="en-US" sz="3600" b="1" dirty="0">
                <a:solidFill>
                  <a:prstClr val="black"/>
                </a:solidFill>
              </a:rPr>
            </a:br>
            <a:endParaRPr lang="en-US" altLang="en-US" sz="3600" b="1" dirty="0">
              <a:solidFill>
                <a:prstClr val="black"/>
              </a:solidFill>
            </a:endParaRPr>
          </a:p>
        </p:txBody>
      </p:sp>
    </p:spTree>
    <p:extLst>
      <p:ext uri="{BB962C8B-B14F-4D97-AF65-F5344CB8AC3E}">
        <p14:creationId xmlns:p14="http://schemas.microsoft.com/office/powerpoint/2010/main" val="204828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endParaRPr lang="en-US" dirty="0"/>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a:p>
        </p:txBody>
      </p:sp>
      <p:sp>
        <p:nvSpPr>
          <p:cNvPr id="6" name="Title 1"/>
          <p:cNvSpPr txBox="1">
            <a:spLocks/>
          </p:cNvSpPr>
          <p:nvPr/>
        </p:nvSpPr>
        <p:spPr>
          <a:xfrm>
            <a:off x="609600" y="0"/>
            <a:ext cx="8229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a:solidFill>
                  <a:schemeClr val="bg2">
                    <a:lumMod val="10000"/>
                  </a:schemeClr>
                </a:solidFill>
                <a:effectLst>
                  <a:outerShdw blurRad="38100" dist="38100" dir="2700000" algn="tl">
                    <a:srgbClr val="000000">
                      <a:alpha val="43137"/>
                    </a:srgbClr>
                  </a:outerShdw>
                </a:effectLst>
              </a:rPr>
              <a:t>Relief from itching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649" y="2758571"/>
            <a:ext cx="4888048" cy="4105960"/>
          </a:xfrm>
          <a:prstGeom prst="rect">
            <a:avLst/>
          </a:prstGeom>
        </p:spPr>
      </p:pic>
      <p:sp>
        <p:nvSpPr>
          <p:cNvPr id="8" name="Rectangle 3"/>
          <p:cNvSpPr txBox="1">
            <a:spLocks noChangeArrowheads="1"/>
          </p:cNvSpPr>
          <p:nvPr/>
        </p:nvSpPr>
        <p:spPr>
          <a:xfrm>
            <a:off x="533400" y="1646237"/>
            <a:ext cx="8229600" cy="452596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42900" lvl="0" indent="-342900" eaLnBrk="0" fontAlgn="base" hangingPunct="0">
              <a:spcBef>
                <a:spcPct val="20000"/>
              </a:spcBef>
              <a:spcAft>
                <a:spcPct val="0"/>
              </a:spcAft>
              <a:buClrTx/>
              <a:buSzTx/>
              <a:buFontTx/>
              <a:buChar char="•"/>
              <a:defRPr/>
            </a:pPr>
            <a:r>
              <a:rPr lang="en-US" altLang="en-US" sz="3600" kern="0" dirty="0">
                <a:solidFill>
                  <a:prstClr val="black"/>
                </a:solidFill>
              </a:rPr>
              <a:t>Antihistamine diphenhydramine </a:t>
            </a:r>
          </a:p>
          <a:p>
            <a:pPr marL="342900" lvl="0" indent="-342900" eaLnBrk="0" fontAlgn="base" hangingPunct="0">
              <a:spcBef>
                <a:spcPct val="20000"/>
              </a:spcBef>
              <a:spcAft>
                <a:spcPct val="0"/>
              </a:spcAft>
              <a:buClrTx/>
              <a:buSzTx/>
              <a:buFontTx/>
              <a:buChar char="•"/>
              <a:defRPr/>
            </a:pPr>
            <a:r>
              <a:rPr lang="en-US" altLang="en-US" sz="3600" b="1" kern="0" dirty="0">
                <a:solidFill>
                  <a:prstClr val="black"/>
                </a:solidFill>
              </a:rPr>
              <a:t>Itching becomes worse after mites die</a:t>
            </a:r>
            <a:br>
              <a:rPr lang="en-US" altLang="en-US" sz="3600" b="1" kern="0" dirty="0">
                <a:solidFill>
                  <a:prstClr val="black"/>
                </a:solidFill>
              </a:rPr>
            </a:br>
            <a:endParaRPr lang="en-US" altLang="en-US" sz="3600" b="1" kern="0" dirty="0">
              <a:solidFill>
                <a:prstClr val="black"/>
              </a:solidFill>
            </a:endParaRPr>
          </a:p>
        </p:txBody>
      </p:sp>
    </p:spTree>
    <p:extLst>
      <p:ext uri="{BB962C8B-B14F-4D97-AF65-F5344CB8AC3E}">
        <p14:creationId xmlns:p14="http://schemas.microsoft.com/office/powerpoint/2010/main" val="389672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79"/>
            <a:ext cx="8229600" cy="1143000"/>
          </a:xfrm>
        </p:spPr>
        <p:txBody>
          <a:bodyPr>
            <a:normAutofit/>
          </a:bodyPr>
          <a:lstStyle/>
          <a:p>
            <a:r>
              <a:rPr lang="en-US" sz="4000" b="1" dirty="0">
                <a:solidFill>
                  <a:srgbClr val="000000"/>
                </a:solidFill>
                <a:effectLst>
                  <a:outerShdw blurRad="38100" dist="38100" dir="2700000" algn="tl">
                    <a:srgbClr val="000000">
                      <a:alpha val="43137"/>
                    </a:srgbClr>
                  </a:outerShdw>
                </a:effectLst>
              </a:rPr>
              <a:t>Pests cause problems</a:t>
            </a:r>
          </a:p>
        </p:txBody>
      </p:sp>
      <p:sp>
        <p:nvSpPr>
          <p:cNvPr id="3" name="Content Placeholder 2"/>
          <p:cNvSpPr>
            <a:spLocks noGrp="1"/>
          </p:cNvSpPr>
          <p:nvPr>
            <p:ph idx="1"/>
          </p:nvPr>
        </p:nvSpPr>
        <p:spPr>
          <a:xfrm>
            <a:off x="457200" y="1524000"/>
            <a:ext cx="8229600" cy="5126481"/>
          </a:xfrm>
        </p:spPr>
        <p:txBody>
          <a:bodyPr>
            <a:normAutofit lnSpcReduction="10000"/>
          </a:bodyPr>
          <a:lstStyle/>
          <a:p>
            <a:r>
              <a:rPr lang="en-US" dirty="0"/>
              <a:t>Bite / sting</a:t>
            </a:r>
          </a:p>
          <a:p>
            <a:r>
              <a:rPr lang="en-US" dirty="0"/>
              <a:t>Damage food by entering and feeding</a:t>
            </a:r>
          </a:p>
          <a:p>
            <a:r>
              <a:rPr lang="en-US" dirty="0"/>
              <a:t>Contaminate food and surfaces with microorganisms they carry</a:t>
            </a:r>
          </a:p>
          <a:p>
            <a:r>
              <a:rPr lang="en-US" dirty="0"/>
              <a:t>A nuisance when they invade buildings</a:t>
            </a:r>
          </a:p>
          <a:p>
            <a:r>
              <a:rPr lang="en-US" dirty="0"/>
              <a:t>Cause allergies, asthma and other hypersensitive reactions</a:t>
            </a:r>
          </a:p>
          <a:p>
            <a:r>
              <a:rPr lang="en-US" dirty="0"/>
              <a:t>Vector disease microbes</a:t>
            </a:r>
          </a:p>
          <a:p>
            <a:r>
              <a:rPr lang="en-US" dirty="0"/>
              <a:t>Cause structural damage</a:t>
            </a:r>
          </a:p>
          <a:p>
            <a:r>
              <a:rPr lang="en-US" dirty="0"/>
              <a:t>Cause plant damage</a:t>
            </a:r>
          </a:p>
        </p:txBody>
      </p:sp>
    </p:spTree>
    <p:extLst>
      <p:ext uri="{BB962C8B-B14F-4D97-AF65-F5344CB8AC3E}">
        <p14:creationId xmlns:p14="http://schemas.microsoft.com/office/powerpoint/2010/main" val="1577838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p:nvPr>
        </p:nvSpPr>
        <p:spPr>
          <a:xfrm>
            <a:off x="657225" y="8467"/>
            <a:ext cx="5943600" cy="1219200"/>
          </a:xfrm>
        </p:spPr>
        <p:txBody>
          <a:bodyPr>
            <a:normAutofit/>
          </a:bodyPr>
          <a:lstStyle/>
          <a:p>
            <a:r>
              <a:rPr lang="en-US" sz="4000" b="1" dirty="0">
                <a:effectLst>
                  <a:outerShdw blurRad="38100" dist="38100" dir="2700000" algn="tl">
                    <a:srgbClr val="000000">
                      <a:alpha val="43137"/>
                    </a:srgbClr>
                  </a:outerShdw>
                </a:effectLst>
              </a:rPr>
              <a:t>Inappropriate things</a:t>
            </a:r>
          </a:p>
        </p:txBody>
      </p:sp>
      <p:sp>
        <p:nvSpPr>
          <p:cNvPr id="273410" name="Rectangle 3"/>
          <p:cNvSpPr>
            <a:spLocks noGrp="1" noChangeArrowheads="1"/>
          </p:cNvSpPr>
          <p:nvPr>
            <p:ph type="body" idx="1"/>
          </p:nvPr>
        </p:nvSpPr>
        <p:spPr>
          <a:xfrm>
            <a:off x="533400" y="1600200"/>
            <a:ext cx="8153400" cy="5029200"/>
          </a:xfrm>
        </p:spPr>
        <p:txBody>
          <a:bodyPr>
            <a:normAutofit/>
          </a:bodyPr>
          <a:lstStyle/>
          <a:p>
            <a:pPr>
              <a:lnSpc>
                <a:spcPct val="90000"/>
              </a:lnSpc>
              <a:buClr>
                <a:schemeClr val="accent2"/>
              </a:buClr>
              <a:buFont typeface="Arial" charset="0"/>
              <a:buChar char="•"/>
            </a:pPr>
            <a:r>
              <a:rPr lang="en-US" sz="3600" dirty="0"/>
              <a:t>OTC pesticides applied to rooms or buses</a:t>
            </a:r>
          </a:p>
          <a:p>
            <a:pPr>
              <a:lnSpc>
                <a:spcPct val="90000"/>
              </a:lnSpc>
              <a:buClr>
                <a:schemeClr val="accent2"/>
              </a:buClr>
              <a:buFont typeface="Arial" charset="0"/>
              <a:buChar char="•"/>
            </a:pPr>
            <a:r>
              <a:rPr lang="en-US" sz="3600" dirty="0"/>
              <a:t>Incorrect use of </a:t>
            </a:r>
            <a:r>
              <a:rPr lang="en-US" sz="3600" dirty="0" err="1"/>
              <a:t>sterilants</a:t>
            </a:r>
            <a:r>
              <a:rPr lang="en-US" sz="3600" dirty="0"/>
              <a:t> or disinfectants </a:t>
            </a:r>
            <a:br>
              <a:rPr lang="en-US" sz="3600" dirty="0"/>
            </a:br>
            <a:r>
              <a:rPr lang="en-US" sz="3600" dirty="0"/>
              <a:t>applied to room</a:t>
            </a:r>
            <a:br>
              <a:rPr lang="en-US" sz="3600" dirty="0"/>
            </a:br>
            <a:r>
              <a:rPr lang="en-US" sz="3600" dirty="0"/>
              <a:t>surfaces</a:t>
            </a:r>
            <a:br>
              <a:rPr lang="en-US" sz="3600" dirty="0"/>
            </a:br>
            <a:endParaRPr lang="en-US" sz="3600" dirty="0"/>
          </a:p>
          <a:p>
            <a:pPr>
              <a:lnSpc>
                <a:spcPct val="90000"/>
              </a:lnSpc>
              <a:buClr>
                <a:schemeClr val="accent2"/>
              </a:buClr>
              <a:buFont typeface="Wingdings" pitchFamily="2" charset="2"/>
              <a:buNone/>
            </a:pPr>
            <a:endParaRPr lang="en-US" sz="3600" dirty="0"/>
          </a:p>
        </p:txBody>
      </p:sp>
      <p:sp>
        <p:nvSpPr>
          <p:cNvPr id="2" name="Slide Number Placeholder 1"/>
          <p:cNvSpPr>
            <a:spLocks noGrp="1"/>
          </p:cNvSpPr>
          <p:nvPr>
            <p:ph type="sldNum" sz="quarter" idx="12"/>
          </p:nvPr>
        </p:nvSpPr>
        <p:spPr/>
        <p:txBody>
          <a:bodyPr>
            <a:normAutofit fontScale="85000" lnSpcReduction="20000"/>
          </a:bodyPr>
          <a:lstStyle/>
          <a:p>
            <a:endParaRPr lang="en-US" dirty="0"/>
          </a:p>
        </p:txBody>
      </p:sp>
      <p:pic>
        <p:nvPicPr>
          <p:cNvPr id="3" name="Picture 2"/>
          <p:cNvPicPr>
            <a:picLocks noChangeAspect="1"/>
          </p:cNvPicPr>
          <p:nvPr/>
        </p:nvPicPr>
        <p:blipFill>
          <a:blip r:embed="rId3"/>
          <a:stretch>
            <a:fillRect/>
          </a:stretch>
        </p:blipFill>
        <p:spPr>
          <a:xfrm>
            <a:off x="4133708" y="3124200"/>
            <a:ext cx="5010292" cy="3755571"/>
          </a:xfrm>
          <a:prstGeom prst="rect">
            <a:avLst/>
          </a:prstGeom>
        </p:spPr>
      </p:pic>
    </p:spTree>
    <p:extLst>
      <p:ext uri="{BB962C8B-B14F-4D97-AF65-F5344CB8AC3E}">
        <p14:creationId xmlns:p14="http://schemas.microsoft.com/office/powerpoint/2010/main" val="291050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Happy kids</a:t>
            </a:r>
          </a:p>
        </p:txBody>
      </p:sp>
      <p:sp>
        <p:nvSpPr>
          <p:cNvPr id="5" name="Slide Number Placeholder 4"/>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522862"/>
            <a:ext cx="8002708" cy="5335138"/>
          </a:xfrm>
          <a:prstGeom prst="rect">
            <a:avLst/>
          </a:prstGeom>
        </p:spPr>
      </p:pic>
    </p:spTree>
    <p:extLst>
      <p:ext uri="{BB962C8B-B14F-4D97-AF65-F5344CB8AC3E}">
        <p14:creationId xmlns:p14="http://schemas.microsoft.com/office/powerpoint/2010/main" val="1735796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Itchy “bugs” </a:t>
            </a:r>
            <a:br>
              <a:rPr lang="en-US" sz="4000" b="1" dirty="0">
                <a:solidFill>
                  <a:schemeClr val="bg2">
                    <a:lumMod val="10000"/>
                  </a:schemeClr>
                </a:solidFill>
                <a:effectLst>
                  <a:outerShdw blurRad="38100" dist="38100" dir="2700000" algn="tl">
                    <a:srgbClr val="000000">
                      <a:alpha val="43137"/>
                    </a:srgbClr>
                  </a:outerShdw>
                </a:effectLst>
              </a:rPr>
            </a:br>
            <a:r>
              <a:rPr lang="en-US" sz="4000" b="1" dirty="0">
                <a:solidFill>
                  <a:schemeClr val="bg2">
                    <a:lumMod val="10000"/>
                  </a:schemeClr>
                </a:solidFill>
                <a:effectLst>
                  <a:outerShdw blurRad="38100" dist="38100" dir="2700000" algn="tl">
                    <a:srgbClr val="000000">
                      <a:alpha val="43137"/>
                    </a:srgbClr>
                  </a:outerShdw>
                </a:effectLst>
              </a:rPr>
              <a:t>– Top 14</a:t>
            </a:r>
          </a:p>
        </p:txBody>
      </p:sp>
      <p:sp>
        <p:nvSpPr>
          <p:cNvPr id="3" name="Content Placeholder 2"/>
          <p:cNvSpPr>
            <a:spLocks noGrp="1"/>
          </p:cNvSpPr>
          <p:nvPr>
            <p:ph sz="quarter" idx="1"/>
          </p:nvPr>
        </p:nvSpPr>
        <p:spPr>
          <a:xfrm>
            <a:off x="228600" y="1688892"/>
            <a:ext cx="4018614" cy="5029200"/>
          </a:xfrm>
        </p:spPr>
        <p:txBody>
          <a:bodyPr>
            <a:noAutofit/>
          </a:bodyPr>
          <a:lstStyle/>
          <a:p>
            <a:r>
              <a:rPr lang="en-US" sz="3500" dirty="0">
                <a:solidFill>
                  <a:srgbClr val="C00000"/>
                </a:solidFill>
              </a:rPr>
              <a:t>Scabies</a:t>
            </a:r>
          </a:p>
          <a:p>
            <a:r>
              <a:rPr lang="en-US" sz="3500" dirty="0">
                <a:solidFill>
                  <a:schemeClr val="accent5">
                    <a:lumMod val="50000"/>
                  </a:schemeClr>
                </a:solidFill>
              </a:rPr>
              <a:t>Ringworm </a:t>
            </a:r>
          </a:p>
          <a:p>
            <a:pPr lvl="0">
              <a:buClr>
                <a:srgbClr val="DD8047"/>
              </a:buClr>
            </a:pPr>
            <a:r>
              <a:rPr lang="en-US" sz="3500" i="1" dirty="0">
                <a:solidFill>
                  <a:srgbClr val="0000FF"/>
                </a:solidFill>
              </a:rPr>
              <a:t>Clostridium difficile</a:t>
            </a:r>
          </a:p>
          <a:p>
            <a:pPr lvl="0">
              <a:buClr>
                <a:srgbClr val="DD8047"/>
              </a:buClr>
            </a:pPr>
            <a:r>
              <a:rPr lang="en-US" sz="3500" dirty="0">
                <a:solidFill>
                  <a:srgbClr val="0000FF"/>
                </a:solidFill>
              </a:rPr>
              <a:t>Methicillin-resistant</a:t>
            </a:r>
            <a:r>
              <a:rPr lang="en-US" sz="3500" i="1" dirty="0">
                <a:solidFill>
                  <a:srgbClr val="0000FF"/>
                </a:solidFill>
              </a:rPr>
              <a:t> Staphylococcus aureus </a:t>
            </a:r>
            <a:r>
              <a:rPr lang="en-US" sz="3500" dirty="0">
                <a:solidFill>
                  <a:srgbClr val="0000FF"/>
                </a:solidFill>
              </a:rPr>
              <a:t>(MRSA)</a:t>
            </a:r>
            <a:endParaRPr lang="en-US" sz="3500" dirty="0">
              <a:solidFill>
                <a:srgbClr val="0000FF"/>
              </a:solidFill>
              <a:latin typeface="Tw Cen MT" pitchFamily="34" charset="0"/>
              <a:ea typeface="Calibri"/>
              <a:cs typeface="Times New Roman" pitchFamily="18" charset="0"/>
            </a:endParaRPr>
          </a:p>
          <a:p>
            <a:pPr lvl="0">
              <a:buClr>
                <a:srgbClr val="DD8047"/>
              </a:buClr>
            </a:pPr>
            <a:r>
              <a:rPr lang="en-US" sz="3500" dirty="0">
                <a:solidFill>
                  <a:srgbClr val="0000FF"/>
                </a:solidFill>
              </a:rPr>
              <a:t>Impetigo (Strep/Staph)</a:t>
            </a:r>
          </a:p>
        </p:txBody>
      </p:sp>
      <p:sp>
        <p:nvSpPr>
          <p:cNvPr id="9" name="Content Placeholder 2"/>
          <p:cNvSpPr txBox="1">
            <a:spLocks/>
          </p:cNvSpPr>
          <p:nvPr/>
        </p:nvSpPr>
        <p:spPr>
          <a:xfrm>
            <a:off x="4191000" y="564942"/>
            <a:ext cx="4953000" cy="6172200"/>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Bacterial conjunctivitis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Pertussis </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Meningococcal meningitis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Hand, foot and mouth</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Chickenpox </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Measles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Mumps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Fifth disease</a:t>
            </a:r>
          </a:p>
          <a:p>
            <a:pPr lvl="0">
              <a:buClr>
                <a:srgbClr val="DD8047"/>
              </a:buClr>
              <a:buFont typeface="Wingdings" panose="05000000000000000000" pitchFamily="2" charset="2"/>
              <a:buChar char="q"/>
              <a:defRPr/>
            </a:pPr>
            <a:r>
              <a:rPr lang="de-DE" sz="3500" dirty="0">
                <a:solidFill>
                  <a:prstClr val="black"/>
                </a:solidFill>
              </a:rPr>
              <a:t>“Flu” Influenza</a:t>
            </a:r>
          </a:p>
          <a:p>
            <a:pPr lvl="0">
              <a:buClr>
                <a:srgbClr val="DD8047"/>
              </a:buClr>
              <a:buFont typeface="Wingdings" panose="05000000000000000000" pitchFamily="2" charset="2"/>
              <a:buChar char="q"/>
              <a:defRPr/>
            </a:pPr>
            <a:r>
              <a:rPr lang="de-DE" sz="3500" dirty="0">
                <a:solidFill>
                  <a:prstClr val="black"/>
                </a:solidFill>
              </a:rPr>
              <a:t>“Stomach flu” Norovirus</a:t>
            </a:r>
          </a:p>
        </p:txBody>
      </p:sp>
      <p:sp>
        <p:nvSpPr>
          <p:cNvPr id="8" name="Oval 7"/>
          <p:cNvSpPr/>
          <p:nvPr/>
        </p:nvSpPr>
        <p:spPr>
          <a:xfrm>
            <a:off x="533400" y="2276475"/>
            <a:ext cx="19050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667500" y="3200400"/>
            <a:ext cx="2246104" cy="2246104"/>
          </a:xfrm>
          <a:prstGeom prst="ellipse">
            <a:avLst/>
          </a:prstGeom>
          <a:ln>
            <a:noFill/>
          </a:ln>
          <a:effectLst>
            <a:softEdge rad="112500"/>
          </a:effectLst>
        </p:spPr>
      </p:pic>
    </p:spTree>
    <p:extLst>
      <p:ext uri="{BB962C8B-B14F-4D97-AF65-F5344CB8AC3E}">
        <p14:creationId xmlns:p14="http://schemas.microsoft.com/office/powerpoint/2010/main" val="427577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617482" y="1524000"/>
            <a:ext cx="8526517" cy="838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indent="-457200">
              <a:buClr>
                <a:schemeClr val="accent6"/>
              </a:buClr>
              <a:buNone/>
              <a:defRPr/>
            </a:pPr>
            <a:endParaRPr lang="en-US" sz="3200" dirty="0"/>
          </a:p>
        </p:txBody>
      </p:sp>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a:solidFill>
                  <a:schemeClr val="bg2">
                    <a:lumMod val="10000"/>
                  </a:schemeClr>
                </a:solidFill>
                <a:effectLst>
                  <a:outerShdw blurRad="38100" dist="38100" dir="2700000" algn="tl">
                    <a:srgbClr val="000000">
                      <a:alpha val="43137"/>
                    </a:srgbClr>
                  </a:outerShdw>
                </a:effectLst>
              </a:rPr>
              <a:t>Ringworm - fungal skin infection   </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19600" y="3314700"/>
            <a:ext cx="4724400" cy="3543300"/>
          </a:xfrm>
          <a:prstGeom prst="rect">
            <a:avLst/>
          </a:prstGeom>
        </p:spPr>
      </p:pic>
      <p:sp>
        <p:nvSpPr>
          <p:cNvPr id="13" name="Rectangle 3"/>
          <p:cNvSpPr txBox="1">
            <a:spLocks noChangeArrowheads="1"/>
          </p:cNvSpPr>
          <p:nvPr/>
        </p:nvSpPr>
        <p:spPr>
          <a:xfrm>
            <a:off x="533400" y="1676400"/>
            <a:ext cx="5486400" cy="4572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sz="3600" dirty="0"/>
              <a:t>Dermatophytes – live off dead tissues (skin, hair, and nails)</a:t>
            </a:r>
          </a:p>
          <a:p>
            <a:pPr>
              <a:lnSpc>
                <a:spcPct val="90000"/>
              </a:lnSpc>
            </a:pPr>
            <a:r>
              <a:rPr lang="en-US" sz="3600" dirty="0"/>
              <a:t>Scaly, crusted rash </a:t>
            </a:r>
          </a:p>
          <a:p>
            <a:pPr>
              <a:lnSpc>
                <a:spcPct val="90000"/>
              </a:lnSpc>
            </a:pPr>
            <a:r>
              <a:rPr lang="en-US" sz="3600" dirty="0"/>
              <a:t>May itch</a:t>
            </a:r>
          </a:p>
          <a:p>
            <a:pPr>
              <a:lnSpc>
                <a:spcPct val="90000"/>
              </a:lnSpc>
            </a:pPr>
            <a:endParaRPr lang="en-US" sz="3600" dirty="0"/>
          </a:p>
          <a:p>
            <a:pPr>
              <a:lnSpc>
                <a:spcPct val="90000"/>
              </a:lnSpc>
            </a:pPr>
            <a:endParaRPr lang="en-US" altLang="en-US" sz="3600" dirty="0"/>
          </a:p>
          <a:p>
            <a:pPr>
              <a:lnSpc>
                <a:spcPct val="90000"/>
              </a:lnSpc>
            </a:pPr>
            <a:endParaRPr lang="en-US" altLang="en-US" sz="3600" dirty="0"/>
          </a:p>
        </p:txBody>
      </p:sp>
      <p:pic>
        <p:nvPicPr>
          <p:cNvPr id="9" name="Picture 8"/>
          <p:cNvPicPr>
            <a:picLocks noChangeAspect="1"/>
          </p:cNvPicPr>
          <p:nvPr/>
        </p:nvPicPr>
        <p:blipFill>
          <a:blip r:embed="rId5"/>
          <a:stretch>
            <a:fillRect/>
          </a:stretch>
        </p:blipFill>
        <p:spPr>
          <a:xfrm>
            <a:off x="609600" y="4572000"/>
            <a:ext cx="3027756" cy="2057400"/>
          </a:xfrm>
          <a:prstGeom prst="rect">
            <a:avLst/>
          </a:prstGeom>
        </p:spPr>
      </p:pic>
      <p:pic>
        <p:nvPicPr>
          <p:cNvPr id="10" name="Picture 9"/>
          <p:cNvPicPr>
            <a:picLocks noChangeAspect="1"/>
          </p:cNvPicPr>
          <p:nvPr/>
        </p:nvPicPr>
        <p:blipFill>
          <a:blip r:embed="rId6"/>
          <a:stretch>
            <a:fillRect/>
          </a:stretch>
        </p:blipFill>
        <p:spPr>
          <a:xfrm>
            <a:off x="6098390" y="1219200"/>
            <a:ext cx="3045610" cy="1943100"/>
          </a:xfrm>
          <a:prstGeom prst="rect">
            <a:avLst/>
          </a:prstGeom>
        </p:spPr>
      </p:pic>
    </p:spTree>
    <p:extLst>
      <p:ext uri="{BB962C8B-B14F-4D97-AF65-F5344CB8AC3E}">
        <p14:creationId xmlns:p14="http://schemas.microsoft.com/office/powerpoint/2010/main" val="294121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fontScale="90000"/>
          </a:bodyPr>
          <a:lstStyle/>
          <a:p>
            <a:r>
              <a:rPr lang="en-US" sz="4000" b="1" dirty="0">
                <a:solidFill>
                  <a:schemeClr val="bg2">
                    <a:lumMod val="10000"/>
                  </a:schemeClr>
                </a:solidFill>
                <a:effectLst>
                  <a:outerShdw blurRad="38100" dist="38100" dir="2700000" algn="tl">
                    <a:srgbClr val="000000">
                      <a:alpha val="43137"/>
                    </a:srgbClr>
                  </a:outerShdw>
                </a:effectLst>
              </a:rPr>
              <a:t>Microorganisms </a:t>
            </a:r>
            <a:br>
              <a:rPr lang="en-US" sz="4000" b="1" dirty="0">
                <a:solidFill>
                  <a:schemeClr val="bg2">
                    <a:lumMod val="10000"/>
                  </a:schemeClr>
                </a:solidFill>
                <a:effectLst>
                  <a:outerShdw blurRad="38100" dist="38100" dir="2700000" algn="tl">
                    <a:srgbClr val="000000">
                      <a:alpha val="43137"/>
                    </a:srgbClr>
                  </a:outerShdw>
                </a:effectLst>
              </a:rPr>
            </a:br>
            <a:r>
              <a:rPr lang="en-US" sz="4000" b="1" dirty="0">
                <a:solidFill>
                  <a:schemeClr val="bg2">
                    <a:lumMod val="10000"/>
                  </a:schemeClr>
                </a:solidFill>
                <a:effectLst>
                  <a:outerShdw blurRad="38100" dist="38100" dir="2700000" algn="tl">
                    <a:srgbClr val="000000">
                      <a:alpha val="43137"/>
                    </a:srgbClr>
                  </a:outerShdw>
                </a:effectLst>
              </a:rPr>
              <a:t>“bugs”</a:t>
            </a:r>
          </a:p>
        </p:txBody>
      </p:sp>
      <p:sp>
        <p:nvSpPr>
          <p:cNvPr id="3" name="Content Placeholder 2"/>
          <p:cNvSpPr>
            <a:spLocks noGrp="1"/>
          </p:cNvSpPr>
          <p:nvPr>
            <p:ph sz="quarter" idx="1"/>
          </p:nvPr>
        </p:nvSpPr>
        <p:spPr>
          <a:xfrm>
            <a:off x="533400" y="1752600"/>
            <a:ext cx="3352800" cy="5029200"/>
          </a:xfrm>
        </p:spPr>
        <p:txBody>
          <a:bodyPr>
            <a:noAutofit/>
          </a:bodyPr>
          <a:lstStyle/>
          <a:p>
            <a:pPr marL="0" lvl="0" indent="0">
              <a:buNone/>
            </a:pPr>
            <a:r>
              <a:rPr lang="en-US" sz="3600" dirty="0"/>
              <a:t>Have only 2 jobs:</a:t>
            </a:r>
          </a:p>
          <a:p>
            <a:r>
              <a:rPr lang="en-US" sz="3600" dirty="0">
                <a:latin typeface="Tw Cen MT" pitchFamily="34" charset="0"/>
                <a:ea typeface="Calibri"/>
                <a:cs typeface="Times New Roman" pitchFamily="18" charset="0"/>
              </a:rPr>
              <a:t>Survive</a:t>
            </a:r>
          </a:p>
          <a:p>
            <a:r>
              <a:rPr lang="en-US" sz="3600" dirty="0">
                <a:latin typeface="Tw Cen MT" pitchFamily="34" charset="0"/>
                <a:ea typeface="Calibri"/>
                <a:cs typeface="Times New Roman" pitchFamily="18" charset="0"/>
              </a:rPr>
              <a:t>Reproduce</a:t>
            </a:r>
          </a:p>
        </p:txBody>
      </p:sp>
      <p:sp>
        <p:nvSpPr>
          <p:cNvPr id="5" name="Slide Number Placeholder 4"/>
          <p:cNvSpPr>
            <a:spLocks noGrp="1"/>
          </p:cNvSpPr>
          <p:nvPr>
            <p:ph type="sldNum" sz="quarter" idx="12"/>
          </p:nvPr>
        </p:nvSpPr>
        <p:spPr/>
        <p:txBody>
          <a:bodyPr>
            <a:normAutofit fontScale="85000" lnSpcReduction="20000"/>
          </a:bodyPr>
          <a:lstStyle/>
          <a:p>
            <a:endParaRPr lang="en-US" dirty="0"/>
          </a:p>
        </p:txBody>
      </p:sp>
      <p:pic>
        <p:nvPicPr>
          <p:cNvPr id="4" name="Picture 3"/>
          <p:cNvPicPr>
            <a:picLocks noChangeAspect="1"/>
          </p:cNvPicPr>
          <p:nvPr/>
        </p:nvPicPr>
        <p:blipFill rotWithShape="1">
          <a:blip r:embed="rId3"/>
          <a:srcRect l="26875" b="3249"/>
          <a:stretch/>
        </p:blipFill>
        <p:spPr>
          <a:xfrm rot="16200000">
            <a:off x="3161346" y="877250"/>
            <a:ext cx="6859905" cy="5105402"/>
          </a:xfrm>
          <a:prstGeom prst="rect">
            <a:avLst/>
          </a:prstGeom>
        </p:spPr>
      </p:pic>
    </p:spTree>
    <p:extLst>
      <p:ext uri="{BB962C8B-B14F-4D97-AF65-F5344CB8AC3E}">
        <p14:creationId xmlns:p14="http://schemas.microsoft.com/office/powerpoint/2010/main" val="638948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1000" y="1289756"/>
            <a:ext cx="2354179" cy="22518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b="1" dirty="0">
                <a:solidFill>
                  <a:schemeClr val="bg2">
                    <a:lumMod val="10000"/>
                  </a:schemeClr>
                </a:solidFill>
                <a:effectLst>
                  <a:outerShdw blurRad="38100" dist="38100" dir="2700000" algn="tl">
                    <a:srgbClr val="000000">
                      <a:alpha val="43137"/>
                    </a:srgbClr>
                  </a:outerShdw>
                </a:effectLst>
              </a:rPr>
              <a:t>Moist areas</a:t>
            </a:r>
          </a:p>
        </p:txBody>
      </p:sp>
      <p:sp>
        <p:nvSpPr>
          <p:cNvPr id="4" name="Content Placeholder 3"/>
          <p:cNvSpPr>
            <a:spLocks noGrp="1"/>
          </p:cNvSpPr>
          <p:nvPr>
            <p:ph sz="quarter" idx="1"/>
          </p:nvPr>
        </p:nvSpPr>
        <p:spPr>
          <a:xfrm>
            <a:off x="645104" y="2017979"/>
            <a:ext cx="8153400" cy="4495800"/>
          </a:xfrm>
        </p:spPr>
        <p:txBody>
          <a:bodyPr>
            <a:noAutofit/>
          </a:bodyPr>
          <a:lstStyle/>
          <a:p>
            <a:r>
              <a:rPr lang="en-US" sz="3600" dirty="0"/>
              <a:t>Children</a:t>
            </a:r>
          </a:p>
          <a:p>
            <a:r>
              <a:rPr lang="en-US" sz="3600" dirty="0"/>
              <a:t>Warm, moist </a:t>
            </a:r>
            <a:br>
              <a:rPr lang="en-US" sz="3600" dirty="0"/>
            </a:br>
            <a:r>
              <a:rPr lang="en-US" sz="3600" dirty="0"/>
              <a:t>climates</a:t>
            </a:r>
          </a:p>
          <a:p>
            <a:r>
              <a:rPr lang="en-US" sz="3600" dirty="0"/>
              <a:t>Contagious </a:t>
            </a:r>
          </a:p>
          <a:p>
            <a:r>
              <a:rPr lang="en-US" sz="3600" dirty="0"/>
              <a:t>Contracted from an </a:t>
            </a:r>
            <a:br>
              <a:rPr lang="en-US" sz="3600" dirty="0"/>
            </a:br>
            <a:r>
              <a:rPr lang="en-US" sz="3600" dirty="0"/>
              <a:t>infected person, animal, object, surfaces, or soil </a:t>
            </a:r>
          </a:p>
        </p:txBody>
      </p:sp>
      <p:grpSp>
        <p:nvGrpSpPr>
          <p:cNvPr id="7" name="Group 6"/>
          <p:cNvGrpSpPr/>
          <p:nvPr/>
        </p:nvGrpSpPr>
        <p:grpSpPr>
          <a:xfrm>
            <a:off x="4095423" y="204958"/>
            <a:ext cx="5067977" cy="3903495"/>
            <a:chOff x="4836922" y="-379242"/>
            <a:chExt cx="5067977" cy="3903495"/>
          </a:xfrm>
          <a:noFill/>
        </p:grpSpPr>
        <p:pic>
          <p:nvPicPr>
            <p:cNvPr id="6" name="Picture 5"/>
            <p:cNvPicPr>
              <a:picLocks noChangeAspect="1"/>
            </p:cNvPicPr>
            <p:nvPr/>
          </p:nvPicPr>
          <p:blipFill>
            <a:blip r:embed="rId3" cstate="print"/>
            <a:stretch>
              <a:fillRect/>
            </a:stretch>
          </p:blipFill>
          <p:spPr>
            <a:xfrm>
              <a:off x="7286678" y="219360"/>
              <a:ext cx="2133600" cy="2133600"/>
            </a:xfrm>
            <a:prstGeom prst="rect">
              <a:avLst/>
            </a:prstGeom>
            <a:grpFill/>
          </p:spPr>
        </p:pic>
        <p:cxnSp>
          <p:nvCxnSpPr>
            <p:cNvPr id="8" name="Straight Arrow Connector 7"/>
            <p:cNvCxnSpPr/>
            <p:nvPr/>
          </p:nvCxnSpPr>
          <p:spPr>
            <a:xfrm>
              <a:off x="6877812" y="152400"/>
              <a:ext cx="1219200" cy="152400"/>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936702" y="698223"/>
              <a:ext cx="1216698" cy="176752"/>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877812" y="448151"/>
              <a:ext cx="1226053" cy="59849"/>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79435" y="-379242"/>
              <a:ext cx="1885453" cy="523220"/>
            </a:xfrm>
            <a:prstGeom prst="rect">
              <a:avLst/>
            </a:prstGeom>
            <a:grpFill/>
          </p:spPr>
          <p:txBody>
            <a:bodyPr wrap="none" rtlCol="0">
              <a:spAutoFit/>
            </a:bodyPr>
            <a:lstStyle/>
            <a:p>
              <a:r>
                <a:rPr lang="en-US" sz="2800" i="1" dirty="0" err="1"/>
                <a:t>Tinea</a:t>
              </a:r>
              <a:r>
                <a:rPr lang="en-US" sz="2800" i="1" dirty="0"/>
                <a:t> capitis</a:t>
              </a:r>
            </a:p>
          </p:txBody>
        </p:sp>
        <p:sp>
          <p:nvSpPr>
            <p:cNvPr id="16" name="TextBox 15"/>
            <p:cNvSpPr txBox="1"/>
            <p:nvPr/>
          </p:nvSpPr>
          <p:spPr>
            <a:xfrm>
              <a:off x="5158615" y="787001"/>
              <a:ext cx="2008883" cy="523220"/>
            </a:xfrm>
            <a:prstGeom prst="rect">
              <a:avLst/>
            </a:prstGeom>
            <a:grpFill/>
          </p:spPr>
          <p:txBody>
            <a:bodyPr wrap="none" rtlCol="0">
              <a:spAutoFit/>
            </a:bodyPr>
            <a:lstStyle/>
            <a:p>
              <a:r>
                <a:rPr lang="en-US" sz="2800" i="1" dirty="0" err="1"/>
                <a:t>Tinea</a:t>
              </a:r>
              <a:r>
                <a:rPr lang="en-US" sz="2800" i="1" dirty="0"/>
                <a:t> </a:t>
              </a:r>
              <a:r>
                <a:rPr lang="en-US" sz="2800" i="1" dirty="0" err="1"/>
                <a:t>barbae</a:t>
              </a:r>
              <a:endParaRPr lang="en-US" sz="2800" i="1" dirty="0"/>
            </a:p>
          </p:txBody>
        </p:sp>
        <p:sp>
          <p:nvSpPr>
            <p:cNvPr id="17" name="TextBox 16"/>
            <p:cNvSpPr txBox="1"/>
            <p:nvPr/>
          </p:nvSpPr>
          <p:spPr>
            <a:xfrm>
              <a:off x="7802120" y="3001033"/>
              <a:ext cx="1728358" cy="523220"/>
            </a:xfrm>
            <a:prstGeom prst="rect">
              <a:avLst/>
            </a:prstGeom>
            <a:grpFill/>
          </p:spPr>
          <p:txBody>
            <a:bodyPr wrap="none" rtlCol="0">
              <a:spAutoFit/>
            </a:bodyPr>
            <a:lstStyle/>
            <a:p>
              <a:r>
                <a:rPr lang="en-US" sz="2800" i="1" dirty="0" err="1"/>
                <a:t>Tinea</a:t>
              </a:r>
              <a:r>
                <a:rPr lang="en-US" sz="2800" i="1" dirty="0"/>
                <a:t> </a:t>
              </a:r>
              <a:r>
                <a:rPr lang="en-US" sz="2800" i="1" dirty="0" err="1"/>
                <a:t>pedis</a:t>
              </a:r>
              <a:endParaRPr lang="en-US" sz="2800" i="1" dirty="0"/>
            </a:p>
          </p:txBody>
        </p:sp>
        <p:sp>
          <p:nvSpPr>
            <p:cNvPr id="18" name="TextBox 17"/>
            <p:cNvSpPr txBox="1"/>
            <p:nvPr/>
          </p:nvSpPr>
          <p:spPr>
            <a:xfrm>
              <a:off x="5095168" y="214534"/>
              <a:ext cx="1758045" cy="523220"/>
            </a:xfrm>
            <a:prstGeom prst="rect">
              <a:avLst/>
            </a:prstGeom>
            <a:grpFill/>
          </p:spPr>
          <p:txBody>
            <a:bodyPr wrap="none" rtlCol="0">
              <a:spAutoFit/>
            </a:bodyPr>
            <a:lstStyle/>
            <a:p>
              <a:r>
                <a:rPr lang="en-US" sz="2800" i="1" dirty="0" err="1"/>
                <a:t>Tinea</a:t>
              </a:r>
              <a:r>
                <a:rPr lang="en-US" sz="2800" i="1" dirty="0"/>
                <a:t> </a:t>
              </a:r>
              <a:r>
                <a:rPr lang="en-US" sz="2800" i="1" dirty="0" err="1"/>
                <a:t>faciei</a:t>
              </a:r>
              <a:endParaRPr lang="en-US" sz="2800" i="1" dirty="0"/>
            </a:p>
          </p:txBody>
        </p:sp>
        <p:cxnSp>
          <p:nvCxnSpPr>
            <p:cNvPr id="19" name="Straight Arrow Connector 18"/>
            <p:cNvCxnSpPr/>
            <p:nvPr/>
          </p:nvCxnSpPr>
          <p:spPr>
            <a:xfrm flipH="1" flipV="1">
              <a:off x="8186476" y="1121592"/>
              <a:ext cx="479823" cy="218919"/>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877812" y="1130023"/>
              <a:ext cx="916584" cy="485974"/>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010400" y="1403489"/>
              <a:ext cx="1219200" cy="584500"/>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604543" y="1340511"/>
              <a:ext cx="1300356" cy="954107"/>
            </a:xfrm>
            <a:prstGeom prst="rect">
              <a:avLst/>
            </a:prstGeom>
            <a:grpFill/>
          </p:spPr>
          <p:txBody>
            <a:bodyPr wrap="none" rtlCol="0">
              <a:spAutoFit/>
            </a:bodyPr>
            <a:lstStyle/>
            <a:p>
              <a:r>
                <a:rPr lang="en-US" sz="2800" i="1" dirty="0"/>
                <a:t>Tinea </a:t>
              </a:r>
            </a:p>
            <a:p>
              <a:r>
                <a:rPr lang="en-US" sz="2800" i="1" dirty="0"/>
                <a:t>corporis</a:t>
              </a:r>
            </a:p>
          </p:txBody>
        </p:sp>
        <p:sp>
          <p:nvSpPr>
            <p:cNvPr id="24" name="TextBox 23"/>
            <p:cNvSpPr txBox="1"/>
            <p:nvPr/>
          </p:nvSpPr>
          <p:spPr>
            <a:xfrm>
              <a:off x="5056914" y="1312632"/>
              <a:ext cx="1866217" cy="523220"/>
            </a:xfrm>
            <a:prstGeom prst="rect">
              <a:avLst/>
            </a:prstGeom>
            <a:grpFill/>
          </p:spPr>
          <p:txBody>
            <a:bodyPr wrap="none" rtlCol="0">
              <a:spAutoFit/>
            </a:bodyPr>
            <a:lstStyle/>
            <a:p>
              <a:r>
                <a:rPr lang="en-US" sz="2800" i="1" dirty="0" err="1"/>
                <a:t>Tinea</a:t>
              </a:r>
              <a:r>
                <a:rPr lang="en-US" sz="2800" i="1" dirty="0"/>
                <a:t> </a:t>
              </a:r>
              <a:r>
                <a:rPr lang="en-US" sz="2800" i="1" dirty="0" err="1"/>
                <a:t>manus</a:t>
              </a:r>
              <a:endParaRPr lang="en-US" sz="2800" i="1" dirty="0"/>
            </a:p>
          </p:txBody>
        </p:sp>
        <p:cxnSp>
          <p:nvCxnSpPr>
            <p:cNvPr id="29" name="Straight Arrow Connector 28"/>
            <p:cNvCxnSpPr/>
            <p:nvPr/>
          </p:nvCxnSpPr>
          <p:spPr>
            <a:xfrm flipV="1">
              <a:off x="6867225" y="1150592"/>
              <a:ext cx="1011423" cy="1464586"/>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479435" y="1898830"/>
              <a:ext cx="1747594" cy="523220"/>
            </a:xfrm>
            <a:prstGeom prst="rect">
              <a:avLst/>
            </a:prstGeom>
            <a:grpFill/>
          </p:spPr>
          <p:txBody>
            <a:bodyPr wrap="none" rtlCol="0">
              <a:spAutoFit/>
            </a:bodyPr>
            <a:lstStyle/>
            <a:p>
              <a:r>
                <a:rPr lang="en-US" sz="2800" i="1" dirty="0" err="1"/>
                <a:t>Tinea</a:t>
              </a:r>
              <a:r>
                <a:rPr lang="en-US" sz="2800" i="1" dirty="0"/>
                <a:t> </a:t>
              </a:r>
              <a:r>
                <a:rPr lang="en-US" sz="2800" i="1" dirty="0" err="1"/>
                <a:t>cruris</a:t>
              </a:r>
              <a:endParaRPr lang="en-US" sz="2800" i="1" dirty="0"/>
            </a:p>
          </p:txBody>
        </p:sp>
        <p:cxnSp>
          <p:nvCxnSpPr>
            <p:cNvPr id="34" name="Straight Arrow Connector 33"/>
            <p:cNvCxnSpPr/>
            <p:nvPr/>
          </p:nvCxnSpPr>
          <p:spPr>
            <a:xfrm flipV="1">
              <a:off x="6844149" y="2090743"/>
              <a:ext cx="1080651" cy="524435"/>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8479439" y="2104670"/>
              <a:ext cx="59044" cy="792237"/>
            </a:xfrm>
            <a:prstGeom prst="straightConnector1">
              <a:avLst/>
            </a:prstGeom>
            <a:grpFill/>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836922" y="2594392"/>
              <a:ext cx="3086101" cy="523220"/>
            </a:xfrm>
            <a:prstGeom prst="rect">
              <a:avLst/>
            </a:prstGeom>
            <a:grpFill/>
          </p:spPr>
          <p:txBody>
            <a:bodyPr wrap="none" rtlCol="0">
              <a:spAutoFit/>
            </a:bodyPr>
            <a:lstStyle/>
            <a:p>
              <a:r>
                <a:rPr lang="en-US" sz="2800" i="1" dirty="0"/>
                <a:t>Tinea </a:t>
              </a:r>
              <a:r>
                <a:rPr lang="en-US" sz="2800" i="1" dirty="0" err="1"/>
                <a:t>unguium</a:t>
              </a:r>
              <a:r>
                <a:rPr lang="en-US" sz="2800" i="1" dirty="0"/>
                <a:t> </a:t>
              </a:r>
              <a:r>
                <a:rPr lang="en-US" sz="2800" dirty="0"/>
                <a:t>(nails)</a:t>
              </a:r>
              <a:endParaRPr lang="en-US" sz="2800" i="1" dirty="0"/>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4956" y="1086697"/>
            <a:ext cx="423863" cy="338234"/>
          </a:xfrm>
          <a:prstGeom prst="rect">
            <a:avLst/>
          </a:prstGeom>
          <a:noFill/>
        </p:spPr>
      </p:pic>
    </p:spTree>
    <p:extLst>
      <p:ext uri="{BB962C8B-B14F-4D97-AF65-F5344CB8AC3E}">
        <p14:creationId xmlns:p14="http://schemas.microsoft.com/office/powerpoint/2010/main" val="2898292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609600"/>
            <a:ext cx="8153400" cy="609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Transmitted from animals to humans</a:t>
            </a:r>
            <a:br>
              <a:rPr lang="en-US" sz="4000" b="1" dirty="0">
                <a:solidFill>
                  <a:schemeClr val="bg2">
                    <a:lumMod val="10000"/>
                  </a:schemeClr>
                </a:solidFill>
                <a:effectLst>
                  <a:outerShdw blurRad="38100" dist="38100" dir="2700000" algn="tl">
                    <a:srgbClr val="000000">
                      <a:alpha val="43137"/>
                    </a:srgbClr>
                  </a:outerShdw>
                </a:effectLst>
              </a:rPr>
            </a:br>
            <a:endParaRPr lang="en-US" sz="4000" b="1" dirty="0">
              <a:solidFill>
                <a:schemeClr val="bg2">
                  <a:lumMod val="10000"/>
                </a:schemeClr>
              </a:solidFill>
              <a:effectLst>
                <a:outerShdw blurRad="38100" dist="38100" dir="2700000" algn="tl">
                  <a:srgbClr val="000000">
                    <a:alpha val="43137"/>
                  </a:srgbClr>
                </a:outerShdw>
              </a:effectLst>
            </a:endParaRPr>
          </a:p>
        </p:txBody>
      </p:sp>
      <p:sp>
        <p:nvSpPr>
          <p:cNvPr id="4" name="Content Placeholder 3"/>
          <p:cNvSpPr>
            <a:spLocks noGrp="1"/>
          </p:cNvSpPr>
          <p:nvPr>
            <p:ph sz="quarter" idx="1"/>
          </p:nvPr>
        </p:nvSpPr>
        <p:spPr>
          <a:xfrm>
            <a:off x="533400" y="1621436"/>
            <a:ext cx="8686800" cy="5065931"/>
          </a:xfrm>
        </p:spPr>
        <p:txBody>
          <a:bodyPr>
            <a:normAutofit/>
          </a:bodyPr>
          <a:lstStyle/>
          <a:p>
            <a:r>
              <a:rPr lang="en-US" sz="3600" dirty="0"/>
              <a:t>Class pets</a:t>
            </a:r>
          </a:p>
          <a:p>
            <a:r>
              <a:rPr lang="en-US" sz="3600" dirty="0"/>
              <a:t>Exclude feral cats  </a:t>
            </a:r>
            <a:br>
              <a:rPr lang="en-US" sz="3600" dirty="0"/>
            </a:br>
            <a:r>
              <a:rPr lang="en-US" sz="3600" dirty="0"/>
              <a:t>from classrooms </a:t>
            </a:r>
            <a:br>
              <a:rPr lang="en-US" sz="3600" dirty="0"/>
            </a:br>
            <a:endParaRPr lang="en-US" sz="3600" dirty="0"/>
          </a:p>
          <a:p>
            <a:endParaRPr lang="en-US" sz="3600" dirty="0"/>
          </a:p>
          <a:p>
            <a:pPr marL="0" indent="0">
              <a:buNone/>
            </a:pPr>
            <a:endParaRPr lang="en-US" sz="32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4364"/>
          <a:stretch/>
        </p:blipFill>
        <p:spPr>
          <a:xfrm>
            <a:off x="4572000" y="2784869"/>
            <a:ext cx="4572000" cy="4086222"/>
          </a:xfrm>
          <a:prstGeom prst="rect">
            <a:avLst/>
          </a:prstGeom>
        </p:spPr>
      </p:pic>
    </p:spTree>
    <p:extLst>
      <p:ext uri="{BB962C8B-B14F-4D97-AF65-F5344CB8AC3E}">
        <p14:creationId xmlns:p14="http://schemas.microsoft.com/office/powerpoint/2010/main" val="11699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itle 1"/>
          <p:cNvSpPr txBox="1">
            <a:spLocks/>
          </p:cNvSpPr>
          <p:nvPr/>
        </p:nvSpPr>
        <p:spPr>
          <a:xfrm>
            <a:off x="612648" y="71948"/>
            <a:ext cx="8531352" cy="1200274"/>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rgbClr val="EBDDC3">
                    <a:lumMod val="10000"/>
                  </a:srgbClr>
                </a:solidFill>
                <a:effectLst>
                  <a:outerShdw blurRad="38100" dist="38100" dir="2700000" algn="tl">
                    <a:srgbClr val="000000">
                      <a:alpha val="43137"/>
                    </a:srgbClr>
                  </a:outerShdw>
                </a:effectLst>
              </a:rPr>
              <a:t>Immunocompromised individuals should </a:t>
            </a:r>
            <a:r>
              <a:rPr lang="en-US" b="1" u="sng" dirty="0">
                <a:solidFill>
                  <a:srgbClr val="EBDDC3">
                    <a:lumMod val="10000"/>
                  </a:srgbClr>
                </a:solidFill>
                <a:effectLst>
                  <a:outerShdw blurRad="38100" dist="38100" dir="2700000" algn="tl">
                    <a:srgbClr val="000000">
                      <a:alpha val="43137"/>
                    </a:srgbClr>
                  </a:outerShdw>
                </a:effectLst>
              </a:rPr>
              <a:t>not</a:t>
            </a:r>
            <a:r>
              <a:rPr lang="en-US" b="1" dirty="0">
                <a:solidFill>
                  <a:srgbClr val="EBDDC3">
                    <a:lumMod val="10000"/>
                  </a:srgbClr>
                </a:solidFill>
                <a:effectLst>
                  <a:outerShdw blurRad="38100" dist="38100" dir="2700000" algn="tl">
                    <a:srgbClr val="000000">
                      <a:alpha val="43137"/>
                    </a:srgbClr>
                  </a:outerShdw>
                </a:effectLst>
              </a:rPr>
              <a:t> be around ringworm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721" y="4160607"/>
            <a:ext cx="3607811" cy="2705859"/>
          </a:xfrm>
          <a:prstGeom prst="rect">
            <a:avLst/>
          </a:prstGeom>
        </p:spPr>
      </p:pic>
      <p:pic>
        <p:nvPicPr>
          <p:cNvPr id="8" name="Picture 7"/>
          <p:cNvPicPr>
            <a:picLocks noChangeAspect="1"/>
          </p:cNvPicPr>
          <p:nvPr/>
        </p:nvPicPr>
        <p:blipFill>
          <a:blip r:embed="rId4"/>
          <a:stretch>
            <a:fillRect/>
          </a:stretch>
        </p:blipFill>
        <p:spPr>
          <a:xfrm>
            <a:off x="33868" y="3921149"/>
            <a:ext cx="4309532" cy="2928384"/>
          </a:xfrm>
          <a:prstGeom prst="rect">
            <a:avLst/>
          </a:prstGeom>
        </p:spPr>
      </p:pic>
      <p:pic>
        <p:nvPicPr>
          <p:cNvPr id="11" name="Picture 10"/>
          <p:cNvPicPr>
            <a:picLocks noChangeAspect="1"/>
          </p:cNvPicPr>
          <p:nvPr/>
        </p:nvPicPr>
        <p:blipFill>
          <a:blip r:embed="rId5"/>
          <a:stretch>
            <a:fillRect/>
          </a:stretch>
        </p:blipFill>
        <p:spPr>
          <a:xfrm>
            <a:off x="4335400" y="1482831"/>
            <a:ext cx="4766266" cy="267777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4000" r="35000"/>
          <a:stretch/>
        </p:blipFill>
        <p:spPr>
          <a:xfrm>
            <a:off x="1447800" y="1524000"/>
            <a:ext cx="2354799" cy="2412704"/>
          </a:xfrm>
          <a:prstGeom prst="rect">
            <a:avLst/>
          </a:prstGeom>
        </p:spPr>
      </p:pic>
    </p:spTree>
    <p:extLst>
      <p:ext uri="{BB962C8B-B14F-4D97-AF65-F5344CB8AC3E}">
        <p14:creationId xmlns:p14="http://schemas.microsoft.com/office/powerpoint/2010/main" val="2414185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bg2">
                    <a:lumMod val="10000"/>
                  </a:schemeClr>
                </a:solidFill>
                <a:effectLst>
                  <a:outerShdw blurRad="38100" dist="38100" dir="2700000" algn="tl">
                    <a:srgbClr val="000000">
                      <a:alpha val="43137"/>
                    </a:srgbClr>
                  </a:outerShdw>
                </a:effectLst>
              </a:rPr>
              <a:t>Clean hard surfaces with disinfectant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981200"/>
            <a:ext cx="7212767" cy="5008868"/>
          </a:xfrm>
          <a:prstGeom prst="rect">
            <a:avLst/>
          </a:prstGeom>
        </p:spPr>
      </p:pic>
      <p:sp>
        <p:nvSpPr>
          <p:cNvPr id="4" name="Content Placeholder 3"/>
          <p:cNvSpPr>
            <a:spLocks noGrp="1"/>
          </p:cNvSpPr>
          <p:nvPr>
            <p:ph sz="quarter" idx="1"/>
          </p:nvPr>
        </p:nvSpPr>
        <p:spPr>
          <a:xfrm>
            <a:off x="457200" y="1600200"/>
            <a:ext cx="8153400" cy="4953000"/>
          </a:xfrm>
        </p:spPr>
        <p:txBody>
          <a:bodyPr>
            <a:normAutofit/>
          </a:bodyPr>
          <a:lstStyle/>
          <a:p>
            <a:r>
              <a:rPr lang="en-US" sz="3200" dirty="0"/>
              <a:t>Carpeted areas vacuumed</a:t>
            </a:r>
          </a:p>
          <a:p>
            <a:r>
              <a:rPr lang="en-US" sz="3200" dirty="0"/>
              <a:t>Prescription antifungal medications before </a:t>
            </a:r>
            <a:br>
              <a:rPr lang="en-US" sz="3200" dirty="0"/>
            </a:br>
            <a:r>
              <a:rPr lang="en-US" sz="3200" dirty="0"/>
              <a:t>returning to contact sports</a:t>
            </a:r>
          </a:p>
          <a:p>
            <a:r>
              <a:rPr lang="en-US" sz="3200" dirty="0"/>
              <a:t>Medications - topical </a:t>
            </a:r>
            <a:br>
              <a:rPr lang="en-US" sz="3200" dirty="0"/>
            </a:br>
            <a:r>
              <a:rPr lang="en-US" sz="3200" dirty="0"/>
              <a:t>and/or oral</a:t>
            </a:r>
          </a:p>
          <a:p>
            <a:endParaRPr lang="en-US" dirty="0"/>
          </a:p>
        </p:txBody>
      </p:sp>
    </p:spTree>
    <p:extLst>
      <p:ext uri="{BB962C8B-B14F-4D97-AF65-F5344CB8AC3E}">
        <p14:creationId xmlns:p14="http://schemas.microsoft.com/office/powerpoint/2010/main" val="2062569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457200" y="1600200"/>
            <a:ext cx="8382000" cy="5213866"/>
          </a:xfrm>
        </p:spPr>
        <p:txBody>
          <a:bodyPr>
            <a:normAutofit/>
          </a:bodyPr>
          <a:lstStyle/>
          <a:p>
            <a:pPr>
              <a:buFont typeface="Wingdings" panose="05000000000000000000" pitchFamily="2" charset="2"/>
              <a:buChar char="q"/>
            </a:pPr>
            <a:r>
              <a:rPr lang="en-US" sz="3600" dirty="0"/>
              <a:t>Can persist on skin, hard surfaces, and on items such as clothing, towels, furniture and bedding </a:t>
            </a:r>
          </a:p>
          <a:p>
            <a:pPr>
              <a:buFont typeface="Wingdings" panose="05000000000000000000" pitchFamily="2" charset="2"/>
              <a:buChar char="q"/>
            </a:pPr>
            <a:r>
              <a:rPr lang="en-US" sz="3600" dirty="0"/>
              <a:t>Spores can </a:t>
            </a:r>
            <a:br>
              <a:rPr lang="en-US" sz="3600" dirty="0"/>
            </a:br>
            <a:r>
              <a:rPr lang="en-US" sz="3600" dirty="0"/>
              <a:t>survive &gt;1year</a:t>
            </a:r>
          </a:p>
          <a:p>
            <a:pPr marL="365760" lvl="1" indent="0">
              <a:buNone/>
            </a:pPr>
            <a:endParaRPr lang="en-US" sz="3600" dirty="0"/>
          </a:p>
          <a:p>
            <a:pPr marL="0" indent="0">
              <a:buNone/>
            </a:pPr>
            <a:endParaRPr lang="en-US" sz="3600" dirty="0"/>
          </a:p>
        </p:txBody>
      </p:sp>
      <p:sp>
        <p:nvSpPr>
          <p:cNvPr id="8" name="Title 1"/>
          <p:cNvSpPr txBox="1">
            <a:spLocks/>
          </p:cNvSpPr>
          <p:nvPr/>
        </p:nvSpPr>
        <p:spPr>
          <a:xfrm>
            <a:off x="225552" y="71948"/>
            <a:ext cx="8918448"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rgbClr val="EBDDC3">
                    <a:lumMod val="10000"/>
                  </a:srgbClr>
                </a:solidFill>
                <a:effectLst>
                  <a:outerShdw blurRad="38100" dist="38100" dir="2700000" algn="tl">
                    <a:srgbClr val="000000">
                      <a:alpha val="43137"/>
                    </a:srgbClr>
                  </a:outerShdw>
                </a:effectLst>
              </a:rPr>
              <a:t>Students should be referred to a doctor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495800" y="3371849"/>
            <a:ext cx="4648200" cy="3486150"/>
          </a:xfrm>
          <a:prstGeom prst="rect">
            <a:avLst/>
          </a:prstGeom>
        </p:spPr>
      </p:pic>
    </p:spTree>
    <p:extLst>
      <p:ext uri="{BB962C8B-B14F-4D97-AF65-F5344CB8AC3E}">
        <p14:creationId xmlns:p14="http://schemas.microsoft.com/office/powerpoint/2010/main" val="335515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165100"/>
            <a:ext cx="6184900" cy="914400"/>
          </a:xfrm>
        </p:spPr>
        <p:txBody>
          <a:bodyPr>
            <a:normAutofit/>
          </a:bodyPr>
          <a:lstStyle/>
          <a:p>
            <a:pPr algn="l" eaLnBrk="1" hangingPunct="1"/>
            <a:r>
              <a:rPr lang="en-US" altLang="en-US" sz="4000" b="1" dirty="0">
                <a:solidFill>
                  <a:schemeClr val="tx1"/>
                </a:solidFill>
                <a:effectLst>
                  <a:outerShdw blurRad="38100" dist="38100" dir="2700000" algn="tl">
                    <a:srgbClr val="000000">
                      <a:alpha val="43137"/>
                    </a:srgbClr>
                  </a:outerShdw>
                </a:effectLst>
                <a:latin typeface="+mn-lt"/>
              </a:rPr>
              <a:t>Identification is Critical!</a:t>
            </a:r>
          </a:p>
        </p:txBody>
      </p:sp>
      <p:sp>
        <p:nvSpPr>
          <p:cNvPr id="13315" name="Rectangle 3"/>
          <p:cNvSpPr>
            <a:spLocks noGrp="1" noChangeArrowheads="1"/>
          </p:cNvSpPr>
          <p:nvPr>
            <p:ph type="body" sz="half" idx="1"/>
          </p:nvPr>
        </p:nvSpPr>
        <p:spPr>
          <a:xfrm>
            <a:off x="381000" y="1524000"/>
            <a:ext cx="5309121" cy="5194300"/>
          </a:xfrm>
        </p:spPr>
        <p:txBody>
          <a:bodyPr>
            <a:noAutofit/>
          </a:bodyPr>
          <a:lstStyle/>
          <a:p>
            <a:pPr eaLnBrk="1" hangingPunct="1">
              <a:spcAft>
                <a:spcPct val="30000"/>
              </a:spcAft>
              <a:buFont typeface="Wingdings" panose="05000000000000000000" pitchFamily="2" charset="2"/>
              <a:buChar char="§"/>
            </a:pPr>
            <a:r>
              <a:rPr lang="en-US" altLang="en-US" sz="3000" dirty="0">
                <a:latin typeface="Calibri" panose="020F0502020204030204" pitchFamily="34" charset="0"/>
              </a:rPr>
              <a:t>All stages of a pest may not look the same or cause the same damage</a:t>
            </a:r>
          </a:p>
          <a:p>
            <a:pPr eaLnBrk="1" hangingPunct="1">
              <a:spcAft>
                <a:spcPct val="30000"/>
              </a:spcAft>
              <a:buFont typeface="Wingdings" panose="05000000000000000000" pitchFamily="2" charset="2"/>
              <a:buChar char="§"/>
            </a:pPr>
            <a:r>
              <a:rPr lang="en-US" altLang="en-US" sz="3000" dirty="0">
                <a:latin typeface="Calibri" panose="020F0502020204030204" pitchFamily="34" charset="0"/>
              </a:rPr>
              <a:t>Know the host of the pest or where it was found</a:t>
            </a:r>
          </a:p>
          <a:p>
            <a:pPr eaLnBrk="1" hangingPunct="1">
              <a:spcAft>
                <a:spcPct val="30000"/>
              </a:spcAft>
              <a:buFont typeface="Wingdings" panose="05000000000000000000" pitchFamily="2" charset="2"/>
              <a:buChar char="§"/>
            </a:pPr>
            <a:r>
              <a:rPr lang="en-US" altLang="en-US" sz="3000" dirty="0">
                <a:latin typeface="Calibri" panose="020F0502020204030204" pitchFamily="34" charset="0"/>
              </a:rPr>
              <a:t>Use good resources</a:t>
            </a:r>
          </a:p>
          <a:p>
            <a:pPr eaLnBrk="1" hangingPunct="1">
              <a:spcAft>
                <a:spcPct val="30000"/>
              </a:spcAft>
              <a:buFont typeface="Wingdings" panose="05000000000000000000" pitchFamily="2" charset="2"/>
              <a:buChar char="§"/>
            </a:pPr>
            <a:r>
              <a:rPr lang="en-US" altLang="en-US" sz="3000" dirty="0">
                <a:latin typeface="Calibri" panose="020F0502020204030204" pitchFamily="34" charset="0"/>
              </a:rPr>
              <a:t>Have pests examined by specialists</a:t>
            </a:r>
          </a:p>
          <a:p>
            <a:pPr eaLnBrk="1" hangingPunct="1">
              <a:spcAft>
                <a:spcPct val="30000"/>
              </a:spcAft>
              <a:buFont typeface="Wingdings" panose="05000000000000000000" pitchFamily="2" charset="2"/>
              <a:buChar char="§"/>
            </a:pPr>
            <a:r>
              <a:rPr lang="en-US" altLang="en-US" sz="3000" dirty="0">
                <a:latin typeface="Calibri" panose="020F0502020204030204" pitchFamily="34" charset="0"/>
              </a:rPr>
              <a:t>Handle samples carefully</a:t>
            </a:r>
          </a:p>
        </p:txBody>
      </p:sp>
      <p:pic>
        <p:nvPicPr>
          <p:cNvPr id="56325" name="Picture 7" descr="http://www.finegardening.com/CMS/uploadedImages/Images/kitchen_gardener/042026012-02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183" y="385067"/>
            <a:ext cx="1824038"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511" y="2763142"/>
            <a:ext cx="2499270" cy="3864850"/>
          </a:xfrm>
          <a:prstGeom prst="rect">
            <a:avLst/>
          </a:prstGeom>
        </p:spPr>
      </p:pic>
    </p:spTree>
    <p:custDataLst>
      <p:tags r:id="rId1"/>
    </p:custDataLst>
    <p:extLst>
      <p:ext uri="{BB962C8B-B14F-4D97-AF65-F5344CB8AC3E}">
        <p14:creationId xmlns:p14="http://schemas.microsoft.com/office/powerpoint/2010/main" val="2820423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76200" y="1600200"/>
            <a:ext cx="8544508" cy="5213866"/>
          </a:xfrm>
        </p:spPr>
        <p:txBody>
          <a:bodyPr>
            <a:noAutofit/>
          </a:bodyPr>
          <a:lstStyle/>
          <a:p>
            <a:pPr lvl="1">
              <a:buClr>
                <a:schemeClr val="accent2"/>
              </a:buClr>
              <a:buFont typeface="Wingdings" panose="05000000000000000000" pitchFamily="2" charset="2"/>
              <a:buChar char="q"/>
            </a:pPr>
            <a:r>
              <a:rPr lang="en-US" sz="3600" dirty="0"/>
              <a:t>Wear sandals or slides in showers and locker rooms </a:t>
            </a:r>
          </a:p>
          <a:p>
            <a:pPr lvl="1">
              <a:buClr>
                <a:schemeClr val="accent2"/>
              </a:buClr>
              <a:buFont typeface="Wingdings" panose="05000000000000000000" pitchFamily="2" charset="2"/>
              <a:buChar char="q"/>
            </a:pPr>
            <a:r>
              <a:rPr lang="en-US" sz="3600" dirty="0"/>
              <a:t>Discourage sharing towels and clothing</a:t>
            </a:r>
          </a:p>
          <a:p>
            <a:pPr lvl="1">
              <a:buClr>
                <a:schemeClr val="accent2"/>
              </a:buClr>
              <a:buFont typeface="Wingdings" panose="05000000000000000000" pitchFamily="2" charset="2"/>
              <a:buChar char="q"/>
            </a:pPr>
            <a:endParaRPr lang="en-US" sz="3600" dirty="0"/>
          </a:p>
          <a:p>
            <a:pPr>
              <a:buFont typeface="Wingdings" panose="05000000000000000000" pitchFamily="2" charset="2"/>
              <a:buChar char="q"/>
            </a:pPr>
            <a:endParaRPr lang="en-US" sz="4000" dirty="0"/>
          </a:p>
        </p:txBody>
      </p:sp>
      <p:sp>
        <p:nvSpPr>
          <p:cNvPr id="9" name="Title 1"/>
          <p:cNvSpPr txBox="1">
            <a:spLocks/>
          </p:cNvSpPr>
          <p:nvPr/>
        </p:nvSpPr>
        <p:spPr>
          <a:xfrm>
            <a:off x="533400" y="0"/>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rgbClr val="EBDDC3">
                    <a:lumMod val="10000"/>
                  </a:srgbClr>
                </a:solidFill>
                <a:effectLst>
                  <a:outerShdw blurRad="38100" dist="38100" dir="2700000" algn="tl">
                    <a:srgbClr val="000000">
                      <a:alpha val="43137"/>
                    </a:srgbClr>
                  </a:outerShdw>
                </a:effectLst>
              </a:rPr>
              <a:t>Students should not participate in contact sports until treated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799" y="3505198"/>
            <a:ext cx="5029201" cy="3352802"/>
          </a:xfrm>
          <a:prstGeom prst="rect">
            <a:avLst/>
          </a:prstGeom>
        </p:spPr>
      </p:pic>
    </p:spTree>
    <p:extLst>
      <p:ext uri="{BB962C8B-B14F-4D97-AF65-F5344CB8AC3E}">
        <p14:creationId xmlns:p14="http://schemas.microsoft.com/office/powerpoint/2010/main" val="2106781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0" y="1605547"/>
            <a:ext cx="4419600" cy="5334000"/>
          </a:xfrm>
        </p:spPr>
        <p:txBody>
          <a:bodyPr>
            <a:normAutofit/>
          </a:bodyPr>
          <a:lstStyle/>
          <a:p>
            <a:pPr lvl="1">
              <a:buClr>
                <a:schemeClr val="accent2"/>
              </a:buClr>
              <a:buFont typeface="Wingdings" panose="05000000000000000000" pitchFamily="2" charset="2"/>
              <a:buChar char="q"/>
            </a:pPr>
            <a:r>
              <a:rPr lang="en-US" sz="3600" b="1" u="sng" dirty="0"/>
              <a:t>Must</a:t>
            </a:r>
            <a:r>
              <a:rPr lang="en-US" sz="3600" dirty="0"/>
              <a:t> be spayed/neutered, vaccinated and maintained in good health</a:t>
            </a:r>
            <a:endParaRPr lang="en-US" sz="2800" dirty="0"/>
          </a:p>
          <a:p>
            <a:pPr marL="365760" lvl="1" indent="0">
              <a:buNone/>
            </a:pPr>
            <a:endParaRPr lang="en-US" sz="2800" dirty="0"/>
          </a:p>
          <a:p>
            <a:pPr marL="0" indent="0">
              <a:buNone/>
            </a:pPr>
            <a:endParaRPr lang="en-US" sz="3200" dirty="0"/>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rgbClr val="EBDDC3">
                    <a:lumMod val="10000"/>
                  </a:srgbClr>
                </a:solidFill>
                <a:effectLst>
                  <a:outerShdw blurRad="38100" dist="38100" dir="2700000" algn="tl">
                    <a:srgbClr val="000000">
                      <a:alpha val="43137"/>
                    </a:srgbClr>
                  </a:outerShdw>
                </a:effectLst>
              </a:rPr>
              <a:t>Campus animals </a:t>
            </a:r>
            <a:endParaRPr kumimoji="0" lang="en-US" b="1" i="0" u="none" strike="noStrike" kern="1200" cap="none" spc="0" normalizeH="0" baseline="0" noProof="0" dirty="0">
              <a:ln>
                <a:noFill/>
              </a:ln>
              <a:solidFill>
                <a:srgbClr val="EBDDC3">
                  <a:lumMod val="10000"/>
                </a:srgbClr>
              </a:solidFill>
              <a:effectLst>
                <a:outerShdw blurRad="38100" dist="38100" dir="2700000" algn="tl">
                  <a:srgbClr val="000000">
                    <a:alpha val="43137"/>
                  </a:srgbClr>
                </a:outerShdw>
              </a:effectLst>
              <a:uLnTx/>
              <a:uFillTx/>
              <a:latin typeface="Tw Cen M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4059"/>
            <a:ext cx="4569292" cy="6853941"/>
          </a:xfrm>
          <a:prstGeom prst="rect">
            <a:avLst/>
          </a:prstGeom>
        </p:spPr>
      </p:pic>
    </p:spTree>
    <p:extLst>
      <p:ext uri="{BB962C8B-B14F-4D97-AF65-F5344CB8AC3E}">
        <p14:creationId xmlns:p14="http://schemas.microsoft.com/office/powerpoint/2010/main" val="2424835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More happy kids</a:t>
            </a:r>
          </a:p>
        </p:txBody>
      </p:sp>
      <p:pic>
        <p:nvPicPr>
          <p:cNvPr id="7" name="Picture 6"/>
          <p:cNvPicPr>
            <a:picLocks noChangeAspect="1"/>
          </p:cNvPicPr>
          <p:nvPr/>
        </p:nvPicPr>
        <p:blipFill>
          <a:blip r:embed="rId3"/>
          <a:stretch>
            <a:fillRect/>
          </a:stretch>
        </p:blipFill>
        <p:spPr>
          <a:xfrm>
            <a:off x="1143001" y="1529210"/>
            <a:ext cx="8001000" cy="5328790"/>
          </a:xfrm>
          <a:prstGeom prst="rect">
            <a:avLst/>
          </a:prstGeom>
        </p:spPr>
      </p:pic>
    </p:spTree>
    <p:extLst>
      <p:ext uri="{BB962C8B-B14F-4D97-AF65-F5344CB8AC3E}">
        <p14:creationId xmlns:p14="http://schemas.microsoft.com/office/powerpoint/2010/main" val="2543658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Itchy “bugs” </a:t>
            </a:r>
            <a:br>
              <a:rPr lang="en-US" sz="4000" b="1" dirty="0">
                <a:solidFill>
                  <a:schemeClr val="bg2">
                    <a:lumMod val="10000"/>
                  </a:schemeClr>
                </a:solidFill>
                <a:effectLst>
                  <a:outerShdw blurRad="38100" dist="38100" dir="2700000" algn="tl">
                    <a:srgbClr val="000000">
                      <a:alpha val="43137"/>
                    </a:srgbClr>
                  </a:outerShdw>
                </a:effectLst>
              </a:rPr>
            </a:br>
            <a:r>
              <a:rPr lang="en-US" sz="4000" b="1" dirty="0">
                <a:solidFill>
                  <a:schemeClr val="bg2">
                    <a:lumMod val="10000"/>
                  </a:schemeClr>
                </a:solidFill>
                <a:effectLst>
                  <a:outerShdw blurRad="38100" dist="38100" dir="2700000" algn="tl">
                    <a:srgbClr val="000000">
                      <a:alpha val="43137"/>
                    </a:srgbClr>
                  </a:outerShdw>
                </a:effectLst>
              </a:rPr>
              <a:t>– Top 14</a:t>
            </a:r>
          </a:p>
        </p:txBody>
      </p:sp>
      <p:sp>
        <p:nvSpPr>
          <p:cNvPr id="3" name="Content Placeholder 2"/>
          <p:cNvSpPr>
            <a:spLocks noGrp="1"/>
          </p:cNvSpPr>
          <p:nvPr>
            <p:ph sz="quarter" idx="1"/>
          </p:nvPr>
        </p:nvSpPr>
        <p:spPr>
          <a:xfrm>
            <a:off x="228600" y="1688892"/>
            <a:ext cx="4018614" cy="5029200"/>
          </a:xfrm>
        </p:spPr>
        <p:txBody>
          <a:bodyPr>
            <a:noAutofit/>
          </a:bodyPr>
          <a:lstStyle/>
          <a:p>
            <a:r>
              <a:rPr lang="en-US" sz="3500" dirty="0">
                <a:solidFill>
                  <a:srgbClr val="C00000"/>
                </a:solidFill>
              </a:rPr>
              <a:t>Scabies</a:t>
            </a:r>
          </a:p>
          <a:p>
            <a:r>
              <a:rPr lang="en-US" sz="3500" dirty="0">
                <a:solidFill>
                  <a:schemeClr val="accent5">
                    <a:lumMod val="50000"/>
                  </a:schemeClr>
                </a:solidFill>
              </a:rPr>
              <a:t>Ringworm </a:t>
            </a:r>
          </a:p>
          <a:p>
            <a:pPr lvl="0">
              <a:buClr>
                <a:srgbClr val="DD8047"/>
              </a:buClr>
            </a:pPr>
            <a:r>
              <a:rPr lang="en-US" sz="3500" i="1" dirty="0">
                <a:solidFill>
                  <a:srgbClr val="0000FF"/>
                </a:solidFill>
              </a:rPr>
              <a:t>Clostridium difficile</a:t>
            </a:r>
          </a:p>
          <a:p>
            <a:pPr lvl="0">
              <a:buClr>
                <a:srgbClr val="DD8047"/>
              </a:buClr>
            </a:pPr>
            <a:r>
              <a:rPr lang="en-US" sz="3500" dirty="0">
                <a:solidFill>
                  <a:srgbClr val="0000FF"/>
                </a:solidFill>
              </a:rPr>
              <a:t>Methicillin-resistant</a:t>
            </a:r>
            <a:r>
              <a:rPr lang="en-US" sz="3500" i="1" dirty="0">
                <a:solidFill>
                  <a:srgbClr val="0000FF"/>
                </a:solidFill>
              </a:rPr>
              <a:t> Staphylococcus aureus </a:t>
            </a:r>
            <a:r>
              <a:rPr lang="en-US" sz="3500" dirty="0">
                <a:solidFill>
                  <a:srgbClr val="0000FF"/>
                </a:solidFill>
              </a:rPr>
              <a:t>(MRSA)</a:t>
            </a:r>
            <a:endParaRPr lang="en-US" sz="3500" dirty="0">
              <a:solidFill>
                <a:srgbClr val="0000FF"/>
              </a:solidFill>
              <a:latin typeface="Tw Cen MT" pitchFamily="34" charset="0"/>
              <a:ea typeface="Calibri"/>
              <a:cs typeface="Times New Roman" pitchFamily="18" charset="0"/>
            </a:endParaRPr>
          </a:p>
          <a:p>
            <a:pPr lvl="0">
              <a:buClr>
                <a:srgbClr val="DD8047"/>
              </a:buClr>
            </a:pPr>
            <a:r>
              <a:rPr lang="en-US" sz="3500" dirty="0">
                <a:solidFill>
                  <a:srgbClr val="0000FF"/>
                </a:solidFill>
              </a:rPr>
              <a:t>Impetigo (Strep/Staph)</a:t>
            </a:r>
          </a:p>
        </p:txBody>
      </p:sp>
      <p:sp>
        <p:nvSpPr>
          <p:cNvPr id="9" name="Content Placeholder 2"/>
          <p:cNvSpPr txBox="1">
            <a:spLocks/>
          </p:cNvSpPr>
          <p:nvPr/>
        </p:nvSpPr>
        <p:spPr>
          <a:xfrm>
            <a:off x="4191000" y="76200"/>
            <a:ext cx="4953000" cy="6172200"/>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Bacterial conjunctivitis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Pertussis </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srgbClr val="0000FF"/>
                </a:solidFill>
                <a:effectLst/>
                <a:uLnTx/>
                <a:uFillTx/>
                <a:latin typeface="Tw Cen MT"/>
                <a:ea typeface="+mn-ea"/>
                <a:cs typeface="+mn-cs"/>
              </a:rPr>
              <a:t>Meningococcal </a:t>
            </a:r>
            <a:br>
              <a:rPr kumimoji="0" lang="en-US" sz="3500" b="0" i="0" u="none" strike="noStrike" kern="1200" cap="none" spc="0" normalizeH="0" baseline="0" noProof="0" dirty="0">
                <a:ln>
                  <a:noFill/>
                </a:ln>
                <a:solidFill>
                  <a:srgbClr val="0000FF"/>
                </a:solidFill>
                <a:effectLst/>
                <a:uLnTx/>
                <a:uFillTx/>
                <a:latin typeface="Tw Cen MT"/>
                <a:ea typeface="+mn-ea"/>
                <a:cs typeface="+mn-cs"/>
              </a:rPr>
            </a:br>
            <a:r>
              <a:rPr kumimoji="0" lang="en-US" sz="3500" b="0" i="0" u="none" strike="noStrike" kern="1200" cap="none" spc="0" normalizeH="0" baseline="0" noProof="0" dirty="0">
                <a:ln>
                  <a:noFill/>
                </a:ln>
                <a:solidFill>
                  <a:srgbClr val="0000FF"/>
                </a:solidFill>
                <a:effectLst/>
                <a:uLnTx/>
                <a:uFillTx/>
                <a:latin typeface="Tw Cen MT"/>
                <a:ea typeface="+mn-ea"/>
                <a:cs typeface="+mn-cs"/>
              </a:rPr>
              <a:t>meningitis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Hand, foot and mouth</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Chickenpox </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Measles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Mumps</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Fifth disease</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“Flu” Influenza</a:t>
            </a:r>
          </a:p>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panose="05000000000000000000" pitchFamily="2" charset="2"/>
              <a:buChar char="q"/>
              <a:tabLst/>
              <a:defRPr/>
            </a:pPr>
            <a:r>
              <a:rPr kumimoji="0" lang="en-US" sz="3500" b="0" i="0" u="none" strike="noStrike" kern="1200" cap="none" spc="0" normalizeH="0" baseline="0" noProof="0" dirty="0">
                <a:ln>
                  <a:noFill/>
                </a:ln>
                <a:solidFill>
                  <a:prstClr val="black"/>
                </a:solidFill>
                <a:effectLst/>
                <a:uLnTx/>
                <a:uFillTx/>
                <a:latin typeface="Tw Cen MT"/>
                <a:ea typeface="+mn-ea"/>
                <a:cs typeface="+mn-cs"/>
              </a:rPr>
              <a:t>“Stomach flu” Norovirus</a:t>
            </a:r>
            <a:endParaRPr kumimoji="0" lang="en-US" sz="3500" b="0" i="0" u="none" strike="noStrike" kern="1200" cap="none" spc="0" normalizeH="0" baseline="0" noProof="0" dirty="0">
              <a:ln>
                <a:noFill/>
              </a:ln>
              <a:solidFill>
                <a:prstClr val="black"/>
              </a:solidFill>
              <a:effectLst/>
              <a:uLnTx/>
              <a:uFillTx/>
              <a:latin typeface="Tw Cen MT" pitchFamily="34" charset="0"/>
              <a:ea typeface="Calibri"/>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199" y="781791"/>
            <a:ext cx="1804987" cy="124343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726" y="3351001"/>
            <a:ext cx="2162175" cy="2200275"/>
          </a:xfrm>
          <a:prstGeom prst="ellipse">
            <a:avLst/>
          </a:prstGeom>
          <a:ln>
            <a:noFill/>
          </a:ln>
          <a:effectLst>
            <a:softEdge rad="112500"/>
          </a:effectLst>
        </p:spPr>
      </p:pic>
      <p:sp>
        <p:nvSpPr>
          <p:cNvPr id="6" name="Rounded Rectangle 5"/>
          <p:cNvSpPr/>
          <p:nvPr/>
        </p:nvSpPr>
        <p:spPr>
          <a:xfrm>
            <a:off x="228599" y="2895600"/>
            <a:ext cx="3804301"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247214" y="5551276"/>
            <a:ext cx="4738687" cy="1335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910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4"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R="0" lvl="0" algn="l" defTabSz="914400" rtl="0" eaLnBrk="1" fontAlgn="auto" latinLnBrk="0" hangingPunct="1">
              <a:lnSpc>
                <a:spcPct val="115000"/>
              </a:lnSpc>
              <a:spcBef>
                <a:spcPct val="0"/>
              </a:spcBef>
              <a:spcAft>
                <a:spcPts val="0"/>
              </a:spcAft>
              <a:buClr>
                <a:srgbClr val="DD8047"/>
              </a:buClr>
              <a:buSzPct val="70000"/>
              <a:tabLst>
                <a:tab pos="457200" algn="l"/>
              </a:tabLst>
              <a:defRPr/>
            </a:pPr>
            <a:r>
              <a:rPr kumimoji="0" lang="en-US" b="1" i="0" u="none" strike="noStrike" kern="1200" cap="none" spc="0" normalizeH="0" baseline="0" noProof="0" dirty="0">
                <a:ln>
                  <a:noFill/>
                </a:ln>
                <a:solidFill>
                  <a:srgbClr val="EBDDC3">
                    <a:lumMod val="10000"/>
                  </a:srgbClr>
                </a:solidFill>
                <a:effectLst>
                  <a:outerShdw blurRad="38100" dist="38100" dir="2700000" algn="tl">
                    <a:srgbClr val="000000">
                      <a:alpha val="43137"/>
                    </a:srgbClr>
                  </a:outerShdw>
                </a:effectLst>
                <a:uLnTx/>
                <a:uFillTx/>
                <a:latin typeface="Tw Cen MT"/>
                <a:ea typeface="+mj-ea"/>
                <a:cs typeface="+mj-cs"/>
              </a:rPr>
              <a:t>“Clean”</a:t>
            </a:r>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Content Placeholder 5"/>
          <p:cNvSpPr>
            <a:spLocks noGrp="1"/>
          </p:cNvSpPr>
          <p:nvPr>
            <p:ph sz="quarter" idx="1"/>
          </p:nvPr>
        </p:nvSpPr>
        <p:spPr>
          <a:xfrm>
            <a:off x="533400" y="1667132"/>
            <a:ext cx="8235932" cy="4352667"/>
          </a:xfrm>
        </p:spPr>
        <p:txBody>
          <a:bodyPr>
            <a:noAutofit/>
          </a:bodyPr>
          <a:lstStyle/>
          <a:p>
            <a:pPr lvl="0">
              <a:buClr>
                <a:srgbClr val="DD8047"/>
              </a:buClr>
            </a:pPr>
            <a:r>
              <a:rPr lang="en-US" sz="3200" b="1" dirty="0">
                <a:solidFill>
                  <a:prstClr val="black"/>
                </a:solidFill>
              </a:rPr>
              <a:t>Cleaning</a:t>
            </a:r>
            <a:r>
              <a:rPr lang="en-US" sz="3200" dirty="0">
                <a:solidFill>
                  <a:prstClr val="black"/>
                </a:solidFill>
              </a:rPr>
              <a:t> removes pathogens and dirt</a:t>
            </a:r>
          </a:p>
          <a:p>
            <a:r>
              <a:rPr lang="en-US" sz="3200" b="1" dirty="0"/>
              <a:t>Sanitation</a:t>
            </a:r>
            <a:r>
              <a:rPr lang="en-US" sz="3200" dirty="0"/>
              <a:t> </a:t>
            </a:r>
            <a:r>
              <a:rPr lang="en-US" sz="3200" u="sng" dirty="0"/>
              <a:t>reduces</a:t>
            </a:r>
            <a:r>
              <a:rPr lang="en-US" sz="3200" dirty="0"/>
              <a:t> the number of disease-causing organisms to </a:t>
            </a:r>
            <a:r>
              <a:rPr lang="en-US" sz="3200" u="sng" dirty="0"/>
              <a:t>non-threatening</a:t>
            </a:r>
            <a:r>
              <a:rPr lang="en-US" sz="3200" dirty="0"/>
              <a:t> levels </a:t>
            </a:r>
          </a:p>
          <a:p>
            <a:r>
              <a:rPr lang="en-US" sz="3200" b="1" dirty="0"/>
              <a:t>Disinfection</a:t>
            </a:r>
            <a:r>
              <a:rPr lang="en-US" sz="3200" dirty="0"/>
              <a:t> destroys microorganisms, does </a:t>
            </a:r>
            <a:r>
              <a:rPr lang="en-US" sz="3200" u="sng" dirty="0"/>
              <a:t>not</a:t>
            </a:r>
            <a:r>
              <a:rPr lang="en-US" sz="3200" dirty="0"/>
              <a:t> kill all pathogens</a:t>
            </a:r>
          </a:p>
          <a:p>
            <a:r>
              <a:rPr lang="en-US" sz="3200" b="1" dirty="0"/>
              <a:t>Sterilization</a:t>
            </a:r>
            <a:r>
              <a:rPr lang="en-US" sz="3200" dirty="0"/>
              <a:t> kills </a:t>
            </a:r>
            <a:br>
              <a:rPr lang="en-US" sz="3200" dirty="0"/>
            </a:br>
            <a:r>
              <a:rPr lang="en-US" sz="3200" b="1" u="sng" dirty="0"/>
              <a:t>all</a:t>
            </a:r>
            <a:r>
              <a:rPr lang="en-US" sz="3200" dirty="0"/>
              <a:t> disease-causing </a:t>
            </a:r>
            <a:br>
              <a:rPr lang="en-US" sz="3200" dirty="0"/>
            </a:br>
            <a:r>
              <a:rPr lang="en-US" sz="3200" dirty="0"/>
              <a:t>pathogens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911600"/>
            <a:ext cx="4419600" cy="2946400"/>
          </a:xfrm>
          <a:prstGeom prst="rect">
            <a:avLst/>
          </a:prstGeom>
        </p:spPr>
      </p:pic>
    </p:spTree>
    <p:extLst>
      <p:ext uri="{BB962C8B-B14F-4D97-AF65-F5344CB8AC3E}">
        <p14:creationId xmlns:p14="http://schemas.microsoft.com/office/powerpoint/2010/main" val="702302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648200"/>
            <a:ext cx="2209800" cy="2209800"/>
          </a:xfrm>
          <a:prstGeom prst="rect">
            <a:avLst/>
          </a:prstGeom>
        </p:spPr>
      </p:pic>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533400" y="1676400"/>
            <a:ext cx="8458200" cy="4985266"/>
          </a:xfrm>
        </p:spPr>
        <p:txBody>
          <a:bodyPr>
            <a:normAutofit/>
          </a:bodyPr>
          <a:lstStyle/>
          <a:p>
            <a:r>
              <a:rPr lang="en-US" sz="3600" b="1" dirty="0"/>
              <a:t>Influenza virus </a:t>
            </a:r>
            <a:r>
              <a:rPr lang="en-US" sz="3600" dirty="0"/>
              <a:t>survives on surfaces </a:t>
            </a:r>
            <a:r>
              <a:rPr lang="en-US" sz="3600" b="1" dirty="0"/>
              <a:t>2 - 8 hours</a:t>
            </a:r>
          </a:p>
          <a:p>
            <a:r>
              <a:rPr lang="en-US" sz="3600" b="1" dirty="0"/>
              <a:t>Norovirus </a:t>
            </a:r>
            <a:r>
              <a:rPr lang="en-US" sz="3600" dirty="0"/>
              <a:t>survives on surfaces </a:t>
            </a:r>
            <a:r>
              <a:rPr lang="en-US" sz="3600" b="1" dirty="0"/>
              <a:t>2 weeks</a:t>
            </a:r>
          </a:p>
          <a:p>
            <a:r>
              <a:rPr lang="en-US" sz="3600" dirty="0"/>
              <a:t>Destroyed by heat (167-212°F), chemical germicides: chlorine, hydrogen peroxide, detergents, </a:t>
            </a:r>
            <a:r>
              <a:rPr lang="en-US" sz="3600" dirty="0" err="1"/>
              <a:t>iodophors</a:t>
            </a:r>
            <a:r>
              <a:rPr lang="en-US" sz="3600" dirty="0"/>
              <a:t>, alcohols </a:t>
            </a:r>
          </a:p>
          <a:p>
            <a:r>
              <a:rPr lang="en-US" sz="3600" b="1" dirty="0"/>
              <a:t>Concentration</a:t>
            </a:r>
            <a:r>
              <a:rPr lang="en-US" sz="3600" dirty="0"/>
              <a:t> and </a:t>
            </a:r>
            <a:r>
              <a:rPr lang="en-US" sz="3600" b="1" dirty="0"/>
              <a:t>length of </a:t>
            </a:r>
            <a:br>
              <a:rPr lang="en-US" sz="3600" b="1" dirty="0"/>
            </a:br>
            <a:r>
              <a:rPr lang="en-US" sz="3600" b="1" dirty="0"/>
              <a:t>time</a:t>
            </a:r>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R="0" lvl="0" algn="l" defTabSz="914400" rtl="0" eaLnBrk="1" fontAlgn="auto" latinLnBrk="0" hangingPunct="1">
              <a:lnSpc>
                <a:spcPct val="115000"/>
              </a:lnSpc>
              <a:spcBef>
                <a:spcPct val="0"/>
              </a:spcBef>
              <a:spcAft>
                <a:spcPts val="0"/>
              </a:spcAft>
              <a:buClr>
                <a:srgbClr val="DD8047"/>
              </a:buClr>
              <a:buSzPct val="70000"/>
              <a:tabLst>
                <a:tab pos="457200" algn="l"/>
              </a:tabLst>
              <a:defRPr/>
            </a:pPr>
            <a:r>
              <a:rPr kumimoji="0" lang="en-US" b="1" i="0" u="none" strike="noStrike" kern="1200" cap="none" spc="0" normalizeH="0" baseline="0" noProof="0" dirty="0">
                <a:ln>
                  <a:noFill/>
                </a:ln>
                <a:solidFill>
                  <a:srgbClr val="EBDDC3">
                    <a:lumMod val="10000"/>
                  </a:srgbClr>
                </a:solidFill>
                <a:effectLst>
                  <a:outerShdw blurRad="38100" dist="38100" dir="2700000" algn="tl">
                    <a:srgbClr val="000000">
                      <a:alpha val="43137"/>
                    </a:srgbClr>
                  </a:outerShdw>
                </a:effectLst>
                <a:uLnTx/>
                <a:uFillTx/>
                <a:latin typeface="Tw Cen MT"/>
                <a:ea typeface="+mj-ea"/>
                <a:cs typeface="+mj-cs"/>
              </a:rPr>
              <a:t>Sanitation for norovirus and </a:t>
            </a:r>
            <a:r>
              <a:rPr lang="en-US" b="1" dirty="0">
                <a:solidFill>
                  <a:srgbClr val="EBDDC3">
                    <a:lumMod val="10000"/>
                  </a:srgbClr>
                </a:solidFill>
                <a:effectLst>
                  <a:outerShdw blurRad="38100" dist="38100" dir="2700000" algn="tl">
                    <a:srgbClr val="000000">
                      <a:alpha val="43137"/>
                    </a:srgbClr>
                  </a:outerShdw>
                </a:effectLst>
                <a:latin typeface="Tw Cen MT"/>
              </a:rPr>
              <a:t>influenza</a:t>
            </a:r>
            <a:endParaRPr kumimoji="0" lang="en-US" b="1" i="0" u="none" strike="noStrike" kern="1200" cap="none" spc="0" normalizeH="0" baseline="0" noProof="0" dirty="0">
              <a:ln>
                <a:noFill/>
              </a:ln>
              <a:solidFill>
                <a:srgbClr val="EBDDC3">
                  <a:lumMod val="10000"/>
                </a:srgbClr>
              </a:solidFill>
              <a:effectLst>
                <a:outerShdw blurRad="38100" dist="38100" dir="2700000" algn="tl">
                  <a:srgbClr val="000000">
                    <a:alpha val="43137"/>
                  </a:srgbClr>
                </a:outerShdw>
              </a:effectLst>
              <a:uLnTx/>
              <a:uFillTx/>
              <a:latin typeface="Tw Cen MT"/>
              <a:ea typeface="+mj-ea"/>
              <a:cs typeface="+mj-cs"/>
            </a:endParaRPr>
          </a:p>
        </p:txBody>
      </p:sp>
    </p:spTree>
    <p:extLst>
      <p:ext uri="{BB962C8B-B14F-4D97-AF65-F5344CB8AC3E}">
        <p14:creationId xmlns:p14="http://schemas.microsoft.com/office/powerpoint/2010/main" val="4265345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455676" y="1524000"/>
            <a:ext cx="8458200" cy="2971800"/>
          </a:xfrm>
        </p:spPr>
        <p:txBody>
          <a:bodyPr>
            <a:noAutofit/>
          </a:bodyPr>
          <a:lstStyle/>
          <a:p>
            <a:r>
              <a:rPr lang="en-US" sz="3600" dirty="0"/>
              <a:t>Wash surfaces with general cleaner to remove dirt and organic matter </a:t>
            </a:r>
            <a:r>
              <a:rPr lang="en-US" sz="3600" b="1" u="sng" dirty="0"/>
              <a:t>first</a:t>
            </a:r>
            <a:endParaRPr lang="en-US" sz="3600" b="1" dirty="0"/>
          </a:p>
          <a:p>
            <a:r>
              <a:rPr lang="en-US" sz="3600" dirty="0"/>
              <a:t>Follow </a:t>
            </a:r>
            <a:br>
              <a:rPr lang="en-US" sz="3600" dirty="0"/>
            </a:br>
            <a:r>
              <a:rPr lang="en-US" sz="3600" dirty="0"/>
              <a:t>label directions </a:t>
            </a:r>
          </a:p>
          <a:p>
            <a:r>
              <a:rPr lang="en-US" sz="3600" dirty="0"/>
              <a:t>Rinse with water </a:t>
            </a:r>
            <a:br>
              <a:rPr lang="en-US" sz="3600" dirty="0"/>
            </a:br>
            <a:r>
              <a:rPr lang="en-US" sz="3600" u="sng" dirty="0"/>
              <a:t>if instructed</a:t>
            </a:r>
          </a:p>
          <a:p>
            <a:r>
              <a:rPr lang="en-US" sz="3600" dirty="0"/>
              <a:t>EPA approved </a:t>
            </a:r>
            <a:br>
              <a:rPr lang="en-US" sz="3600" dirty="0"/>
            </a:br>
            <a:r>
              <a:rPr lang="en-US" sz="3600" dirty="0"/>
              <a:t>disinfectants</a:t>
            </a:r>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R="0" lvl="0" algn="l" defTabSz="914400" rtl="0" eaLnBrk="1" fontAlgn="auto" latinLnBrk="0" hangingPunct="1">
              <a:lnSpc>
                <a:spcPct val="115000"/>
              </a:lnSpc>
              <a:spcBef>
                <a:spcPct val="0"/>
              </a:spcBef>
              <a:spcAft>
                <a:spcPts val="0"/>
              </a:spcAft>
              <a:buClr>
                <a:srgbClr val="DD8047"/>
              </a:buClr>
              <a:buSzPct val="70000"/>
              <a:tabLst>
                <a:tab pos="457200" algn="l"/>
              </a:tabLst>
              <a:defRPr/>
            </a:pPr>
            <a:r>
              <a:rPr kumimoji="0" lang="en-US"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w Cen MT"/>
                <a:ea typeface="+mj-ea"/>
                <a:cs typeface="+mj-cs"/>
              </a:rPr>
              <a:t>Sanitation steps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499" y="3429000"/>
            <a:ext cx="5143502" cy="3429001"/>
          </a:xfrm>
          <a:prstGeom prst="rect">
            <a:avLst/>
          </a:prstGeom>
        </p:spPr>
      </p:pic>
    </p:spTree>
    <p:extLst>
      <p:ext uri="{BB962C8B-B14F-4D97-AF65-F5344CB8AC3E}">
        <p14:creationId xmlns:p14="http://schemas.microsoft.com/office/powerpoint/2010/main" val="2699208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530352" y="1684345"/>
            <a:ext cx="8308848" cy="4800600"/>
          </a:xfrm>
        </p:spPr>
        <p:txBody>
          <a:bodyPr>
            <a:normAutofit/>
          </a:bodyPr>
          <a:lstStyle/>
          <a:p>
            <a:r>
              <a:rPr lang="en-US" sz="3600" dirty="0"/>
              <a:t>Alcohol wipes and gels</a:t>
            </a:r>
          </a:p>
        </p:txBody>
      </p:sp>
      <p:sp>
        <p:nvSpPr>
          <p:cNvPr id="11" name="Title 1"/>
          <p:cNvSpPr txBox="1">
            <a:spLocks/>
          </p:cNvSpPr>
          <p:nvPr/>
        </p:nvSpPr>
        <p:spPr>
          <a:xfrm>
            <a:off x="530352" y="0"/>
            <a:ext cx="8613648"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R="0" lvl="0" algn="l" defTabSz="914400" rtl="0" eaLnBrk="1" fontAlgn="auto" latinLnBrk="0" hangingPunct="1">
              <a:lnSpc>
                <a:spcPct val="115000"/>
              </a:lnSpc>
              <a:spcBef>
                <a:spcPct val="0"/>
              </a:spcBef>
              <a:spcAft>
                <a:spcPts val="0"/>
              </a:spcAft>
              <a:buClr>
                <a:srgbClr val="DD8047"/>
              </a:buClr>
              <a:buSzPct val="70000"/>
              <a:tabLst>
                <a:tab pos="457200" algn="l"/>
              </a:tabLst>
              <a:defRPr/>
            </a:pPr>
            <a:r>
              <a:rPr kumimoji="0" lang="en-US"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mj-cs"/>
              </a:rPr>
              <a:t>Clean hands constantly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50692"/>
            <a:ext cx="5524500" cy="3807309"/>
          </a:xfrm>
          <a:prstGeom prst="rect">
            <a:avLst/>
          </a:prstGeom>
        </p:spPr>
      </p:pic>
      <p:pic>
        <p:nvPicPr>
          <p:cNvPr id="3" name="Picture 2"/>
          <p:cNvPicPr>
            <a:picLocks noChangeAspect="1"/>
          </p:cNvPicPr>
          <p:nvPr/>
        </p:nvPicPr>
        <p:blipFill>
          <a:blip r:embed="rId4"/>
          <a:stretch>
            <a:fillRect/>
          </a:stretch>
        </p:blipFill>
        <p:spPr>
          <a:xfrm>
            <a:off x="6054853" y="4480273"/>
            <a:ext cx="3098292" cy="2371631"/>
          </a:xfrm>
          <a:prstGeom prst="rect">
            <a:avLst/>
          </a:prstGeom>
        </p:spPr>
      </p:pic>
      <p:sp>
        <p:nvSpPr>
          <p:cNvPr id="9" name="Content Placeholder 5"/>
          <p:cNvSpPr txBox="1">
            <a:spLocks/>
          </p:cNvSpPr>
          <p:nvPr/>
        </p:nvSpPr>
        <p:spPr>
          <a:xfrm>
            <a:off x="5600700" y="1066800"/>
            <a:ext cx="3314700" cy="3446455"/>
          </a:xfrm>
          <a:prstGeom prst="rect">
            <a:avLst/>
          </a:prstGeom>
          <a:solidFill>
            <a:schemeClr val="bg1"/>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DD8047"/>
              </a:buClr>
              <a:buSzPct val="60000"/>
              <a:buFont typeface="Wingdings"/>
              <a:buChar char=""/>
              <a:tabLst/>
              <a:defRPr/>
            </a:pPr>
            <a:r>
              <a:rPr kumimoji="0" lang="en-US" sz="3600" b="1" i="0" u="none" strike="noStrike" kern="1200" cap="none" spc="0" normalizeH="0" baseline="0" noProof="0" dirty="0">
                <a:ln>
                  <a:noFill/>
                </a:ln>
                <a:solidFill>
                  <a:prstClr val="black"/>
                </a:solidFill>
                <a:effectLst/>
                <a:uLnTx/>
                <a:uFillTx/>
                <a:latin typeface="Tw Cen MT"/>
                <a:ea typeface="+mn-ea"/>
                <a:cs typeface="+mn-cs"/>
              </a:rPr>
              <a:t>Cover coughs and sneezes </a:t>
            </a:r>
            <a:r>
              <a:rPr kumimoji="0" lang="en-US" sz="3600" b="0" i="0" u="none" strike="noStrike" kern="1200" cap="none" spc="0" normalizeH="0" baseline="0" noProof="0" dirty="0">
                <a:ln>
                  <a:noFill/>
                </a:ln>
                <a:solidFill>
                  <a:prstClr val="black"/>
                </a:solidFill>
                <a:effectLst/>
                <a:uLnTx/>
                <a:uFillTx/>
                <a:latin typeface="Tw Cen MT"/>
                <a:ea typeface="+mn-ea"/>
                <a:cs typeface="+mn-cs"/>
              </a:rPr>
              <a:t>- droplets can move through the air 3-6 feet</a:t>
            </a:r>
          </a:p>
        </p:txBody>
      </p:sp>
    </p:spTree>
    <p:extLst>
      <p:ext uri="{BB962C8B-B14F-4D97-AF65-F5344CB8AC3E}">
        <p14:creationId xmlns:p14="http://schemas.microsoft.com/office/powerpoint/2010/main" val="419095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191000"/>
            <a:ext cx="4038600" cy="2692400"/>
          </a:xfrm>
          <a:prstGeom prst="rect">
            <a:avLst/>
          </a:prstGeom>
        </p:spPr>
      </p:pic>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294692" y="1734066"/>
            <a:ext cx="8620708" cy="4209534"/>
          </a:xfrm>
        </p:spPr>
        <p:txBody>
          <a:bodyPr>
            <a:noAutofit/>
          </a:bodyPr>
          <a:lstStyle/>
          <a:p>
            <a:r>
              <a:rPr lang="en-US" sz="3600" dirty="0"/>
              <a:t>1 tablespoon of bleach to 1 quart (4 cups) of water, or ¼ cup of bleach to 1 gallon (16 cups) of water</a:t>
            </a:r>
          </a:p>
          <a:p>
            <a:pPr lvl="1">
              <a:buClr>
                <a:schemeClr val="accent2"/>
              </a:buClr>
              <a:buFont typeface="Wingdings" panose="05000000000000000000" pitchFamily="2" charset="2"/>
              <a:buChar char="Ø"/>
            </a:pPr>
            <a:r>
              <a:rPr lang="en-US" sz="3600" dirty="0"/>
              <a:t>Apply solution to surface with a cloth</a:t>
            </a:r>
          </a:p>
          <a:p>
            <a:pPr lvl="1">
              <a:buClr>
                <a:schemeClr val="accent2"/>
              </a:buClr>
              <a:buFont typeface="Wingdings" panose="05000000000000000000" pitchFamily="2" charset="2"/>
              <a:buChar char="Ø"/>
            </a:pPr>
            <a:r>
              <a:rPr lang="en-US" sz="3600" dirty="0"/>
              <a:t>Let it stand for 3 to 5 minutes</a:t>
            </a:r>
          </a:p>
          <a:p>
            <a:pPr lvl="1">
              <a:buClr>
                <a:schemeClr val="accent2"/>
              </a:buClr>
              <a:buFont typeface="Wingdings" panose="05000000000000000000" pitchFamily="2" charset="2"/>
              <a:buChar char="Ø"/>
            </a:pPr>
            <a:r>
              <a:rPr lang="en-US" sz="3600" dirty="0"/>
              <a:t>Rinse with clean water</a:t>
            </a:r>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prstClr val="black"/>
                </a:solidFill>
                <a:effectLst>
                  <a:outerShdw blurRad="38100" dist="38100" dir="2700000" algn="tl">
                    <a:srgbClr val="000000">
                      <a:alpha val="43137"/>
                    </a:srgbClr>
                  </a:outerShdw>
                </a:effectLst>
              </a:rPr>
              <a:t>If using chlorine bleach </a:t>
            </a:r>
            <a:endParaRPr kumimoji="0" lang="en-US"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mj-cs"/>
            </a:endParaRPr>
          </a:p>
        </p:txBody>
      </p:sp>
    </p:spTree>
    <p:extLst>
      <p:ext uri="{BB962C8B-B14F-4D97-AF65-F5344CB8AC3E}">
        <p14:creationId xmlns:p14="http://schemas.microsoft.com/office/powerpoint/2010/main" val="939697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457200" y="1734066"/>
            <a:ext cx="4648200" cy="4800600"/>
          </a:xfrm>
        </p:spPr>
        <p:txBody>
          <a:bodyPr>
            <a:noAutofit/>
          </a:bodyPr>
          <a:lstStyle/>
          <a:p>
            <a:r>
              <a:rPr lang="en-US" sz="3600" dirty="0"/>
              <a:t>Door handles</a:t>
            </a:r>
          </a:p>
          <a:p>
            <a:r>
              <a:rPr lang="en-US" sz="3600" dirty="0"/>
              <a:t>Phones</a:t>
            </a:r>
          </a:p>
          <a:p>
            <a:r>
              <a:rPr lang="en-US" sz="3600" dirty="0"/>
              <a:t>Computer keyboards</a:t>
            </a:r>
          </a:p>
        </p:txBody>
      </p:sp>
      <p:sp>
        <p:nvSpPr>
          <p:cNvPr id="8" name="Title 1"/>
          <p:cNvSpPr txBox="1">
            <a:spLocks/>
          </p:cNvSpPr>
          <p:nvPr/>
        </p:nvSpPr>
        <p:spPr>
          <a:xfrm>
            <a:off x="533400" y="0"/>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chemeClr val="tx1"/>
                </a:solidFill>
                <a:effectLst>
                  <a:outerShdw blurRad="38100" dist="38100" dir="2700000" algn="tl">
                    <a:srgbClr val="000000">
                      <a:alpha val="43137"/>
                    </a:srgbClr>
                  </a:outerShdw>
                </a:effectLst>
              </a:rPr>
              <a:t>Wipes used on items that are touched often</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57800" y="1555195"/>
            <a:ext cx="3886200" cy="5309795"/>
          </a:xfrm>
          <a:prstGeom prst="rect">
            <a:avLst/>
          </a:prstGeom>
        </p:spPr>
      </p:pic>
    </p:spTree>
    <p:extLst>
      <p:ext uri="{BB962C8B-B14F-4D97-AF65-F5344CB8AC3E}">
        <p14:creationId xmlns:p14="http://schemas.microsoft.com/office/powerpoint/2010/main" val="90502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29000" y="4038600"/>
            <a:ext cx="1266463" cy="1316455"/>
          </a:xfrm>
          <a:prstGeom prst="rect">
            <a:avLst/>
          </a:prstGeom>
        </p:spPr>
      </p:pic>
      <p:pic>
        <p:nvPicPr>
          <p:cNvPr id="9" name="Picture 8"/>
          <p:cNvPicPr>
            <a:picLocks noChangeAspect="1"/>
          </p:cNvPicPr>
          <p:nvPr/>
        </p:nvPicPr>
        <p:blipFill>
          <a:blip r:embed="rId4"/>
          <a:stretch>
            <a:fillRect/>
          </a:stretch>
        </p:blipFill>
        <p:spPr>
          <a:xfrm>
            <a:off x="457200" y="3657600"/>
            <a:ext cx="2276237" cy="2520401"/>
          </a:xfrm>
          <a:prstGeom prst="rect">
            <a:avLst/>
          </a:prstGeom>
        </p:spPr>
      </p:pic>
      <p:pic>
        <p:nvPicPr>
          <p:cNvPr id="10" name="Picture 9"/>
          <p:cNvPicPr>
            <a:picLocks noChangeAspect="1"/>
          </p:cNvPicPr>
          <p:nvPr/>
        </p:nvPicPr>
        <p:blipFill>
          <a:blip r:embed="rId5"/>
          <a:stretch>
            <a:fillRect/>
          </a:stretch>
        </p:blipFill>
        <p:spPr>
          <a:xfrm>
            <a:off x="3124200" y="381000"/>
            <a:ext cx="2331186" cy="2882900"/>
          </a:xfrm>
          <a:prstGeom prst="rect">
            <a:avLst/>
          </a:prstGeom>
        </p:spPr>
      </p:pic>
      <p:pic>
        <p:nvPicPr>
          <p:cNvPr id="12" name="Picture 11"/>
          <p:cNvPicPr>
            <a:picLocks noChangeAspect="1"/>
          </p:cNvPicPr>
          <p:nvPr/>
        </p:nvPicPr>
        <p:blipFill>
          <a:blip r:embed="rId6"/>
          <a:stretch>
            <a:fillRect/>
          </a:stretch>
        </p:blipFill>
        <p:spPr>
          <a:xfrm rot="16200000">
            <a:off x="5695461" y="857739"/>
            <a:ext cx="2794004" cy="1992926"/>
          </a:xfrm>
          <a:prstGeom prst="rect">
            <a:avLst/>
          </a:prstGeom>
        </p:spPr>
      </p:pic>
      <p:pic>
        <p:nvPicPr>
          <p:cNvPr id="15" name="Picture 14" descr="Screen Shot 2014-10-23 at 12.24.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304800"/>
            <a:ext cx="2305803" cy="2603500"/>
          </a:xfrm>
          <a:prstGeom prst="rect">
            <a:avLst/>
          </a:prstGeom>
        </p:spPr>
      </p:pic>
      <p:pic>
        <p:nvPicPr>
          <p:cNvPr id="24" name="Picture 23"/>
          <p:cNvPicPr>
            <a:picLocks noChangeAspect="1"/>
          </p:cNvPicPr>
          <p:nvPr/>
        </p:nvPicPr>
        <p:blipFill>
          <a:blip r:embed="rId8"/>
          <a:stretch>
            <a:fillRect/>
          </a:stretch>
        </p:blipFill>
        <p:spPr>
          <a:xfrm>
            <a:off x="5943600" y="4038600"/>
            <a:ext cx="2390095" cy="1953946"/>
          </a:xfrm>
          <a:prstGeom prst="rect">
            <a:avLst/>
          </a:prstGeom>
        </p:spPr>
      </p:pic>
    </p:spTree>
    <p:extLst>
      <p:ext uri="{BB962C8B-B14F-4D97-AF65-F5344CB8AC3E}">
        <p14:creationId xmlns:p14="http://schemas.microsoft.com/office/powerpoint/2010/main" val="1141439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381000" y="1734066"/>
            <a:ext cx="4800600" cy="4133334"/>
          </a:xfrm>
        </p:spPr>
        <p:txBody>
          <a:bodyPr>
            <a:noAutofit/>
          </a:bodyPr>
          <a:lstStyle/>
          <a:p>
            <a:r>
              <a:rPr lang="en-US" sz="3600" dirty="0"/>
              <a:t>Persons cleaning classrooms </a:t>
            </a:r>
            <a:br>
              <a:rPr lang="en-US" sz="3600" dirty="0"/>
            </a:br>
            <a:r>
              <a:rPr lang="en-US" sz="3600" dirty="0"/>
              <a:t>or emptying trash – </a:t>
            </a:r>
            <a:r>
              <a:rPr lang="en-US" sz="3600" b="1" dirty="0"/>
              <a:t>wear gloves</a:t>
            </a:r>
            <a:r>
              <a:rPr lang="en-US" sz="3600" dirty="0"/>
              <a:t>, then </a:t>
            </a:r>
            <a:r>
              <a:rPr lang="en-US" sz="3600" b="1" dirty="0"/>
              <a:t>wash hands</a:t>
            </a:r>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prstClr val="black"/>
                </a:solidFill>
                <a:effectLst>
                  <a:outerShdw blurRad="38100" dist="38100" dir="2700000" algn="tl">
                    <a:srgbClr val="000000">
                      <a:alpha val="43137"/>
                    </a:srgbClr>
                  </a:outerShdw>
                </a:effectLst>
              </a:rPr>
              <a:t>Tissues thrown in trash or bagged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516377"/>
            <a:ext cx="3581401" cy="5372103"/>
          </a:xfrm>
          <a:prstGeom prst="rect">
            <a:avLst/>
          </a:prstGeom>
        </p:spPr>
      </p:pic>
    </p:spTree>
    <p:extLst>
      <p:ext uri="{BB962C8B-B14F-4D97-AF65-F5344CB8AC3E}">
        <p14:creationId xmlns:p14="http://schemas.microsoft.com/office/powerpoint/2010/main" val="1414968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0733" t="6250" r="7508"/>
          <a:stretch/>
        </p:blipFill>
        <p:spPr>
          <a:xfrm>
            <a:off x="5562600" y="2533322"/>
            <a:ext cx="3581399" cy="4324678"/>
          </a:xfrm>
          <a:prstGeom prst="rect">
            <a:avLst/>
          </a:prstGeom>
        </p:spPr>
      </p:pic>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533400" y="1600200"/>
            <a:ext cx="8001000" cy="5123934"/>
          </a:xfrm>
        </p:spPr>
        <p:txBody>
          <a:bodyPr>
            <a:noAutofit/>
          </a:bodyPr>
          <a:lstStyle/>
          <a:p>
            <a:r>
              <a:rPr lang="en-US" sz="3600" dirty="0"/>
              <a:t>Sick staff or those caring for others who are sick </a:t>
            </a:r>
            <a:r>
              <a:rPr lang="en-US" sz="3600" b="1" dirty="0"/>
              <a:t>should </a:t>
            </a:r>
            <a:r>
              <a:rPr lang="en-US" sz="3600" b="1" u="sng" dirty="0"/>
              <a:t>not</a:t>
            </a:r>
            <a:r>
              <a:rPr lang="en-US" sz="3600" b="1" dirty="0"/>
              <a:t> prepare food </a:t>
            </a:r>
          </a:p>
          <a:p>
            <a:r>
              <a:rPr lang="en-US" sz="3600" b="1" dirty="0"/>
              <a:t>Infected food workers cause </a:t>
            </a:r>
            <a:br>
              <a:rPr lang="en-US" sz="3600" b="1" dirty="0"/>
            </a:br>
            <a:r>
              <a:rPr lang="en-US" sz="3600" b="1" dirty="0"/>
              <a:t>70% of reported norovirus </a:t>
            </a:r>
            <a:br>
              <a:rPr lang="en-US" sz="3600" b="1" dirty="0"/>
            </a:br>
            <a:r>
              <a:rPr lang="en-US" sz="3600" b="1" dirty="0"/>
              <a:t>outbreaks</a:t>
            </a:r>
          </a:p>
          <a:p>
            <a:r>
              <a:rPr lang="en-US" sz="3600" b="1" dirty="0"/>
              <a:t>Very contagious</a:t>
            </a:r>
          </a:p>
          <a:p>
            <a:pPr marL="0" indent="0">
              <a:buNone/>
            </a:pPr>
            <a:r>
              <a:rPr lang="en-US" sz="2800" dirty="0"/>
              <a:t> </a:t>
            </a:r>
            <a:br>
              <a:rPr lang="en-US" sz="2800" dirty="0"/>
            </a:br>
            <a:endParaRPr lang="en-US" sz="2800" dirty="0"/>
          </a:p>
        </p:txBody>
      </p:sp>
      <p:sp>
        <p:nvSpPr>
          <p:cNvPr id="8" name="Title 1"/>
          <p:cNvSpPr txBox="1">
            <a:spLocks/>
          </p:cNvSpPr>
          <p:nvPr/>
        </p:nvSpPr>
        <p:spPr>
          <a:xfrm>
            <a:off x="533400" y="0"/>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prstClr val="black"/>
                </a:solidFill>
                <a:effectLst>
                  <a:outerShdw blurRad="38100" dist="38100" dir="2700000" algn="tl">
                    <a:srgbClr val="000000">
                      <a:alpha val="43137"/>
                    </a:srgbClr>
                  </a:outerShdw>
                </a:effectLst>
              </a:rPr>
              <a:t>Norovirus is leading cause of </a:t>
            </a:r>
            <a:br>
              <a:rPr lang="en-US" b="1" dirty="0">
                <a:solidFill>
                  <a:prstClr val="black"/>
                </a:solidFill>
                <a:effectLst>
                  <a:outerShdw blurRad="38100" dist="38100" dir="2700000" algn="tl">
                    <a:srgbClr val="000000">
                      <a:alpha val="43137"/>
                    </a:srgbClr>
                  </a:outerShdw>
                </a:effectLst>
              </a:rPr>
            </a:br>
            <a:r>
              <a:rPr lang="en-US" b="1" dirty="0">
                <a:solidFill>
                  <a:prstClr val="black"/>
                </a:solidFill>
                <a:effectLst>
                  <a:outerShdw blurRad="38100" dist="38100" dir="2700000" algn="tl">
                    <a:srgbClr val="000000">
                      <a:alpha val="43137"/>
                    </a:srgbClr>
                  </a:outerShdw>
                </a:effectLst>
              </a:rPr>
              <a:t>food-borne illness </a:t>
            </a:r>
          </a:p>
        </p:txBody>
      </p:sp>
    </p:spTree>
    <p:extLst>
      <p:ext uri="{BB962C8B-B14F-4D97-AF65-F5344CB8AC3E}">
        <p14:creationId xmlns:p14="http://schemas.microsoft.com/office/powerpoint/2010/main" val="106079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a:solidFill>
                  <a:schemeClr val="bg1"/>
                </a:solidFill>
              </a:rPr>
              <a:t>1. 1. 1. </a:t>
            </a:r>
            <a:endParaRPr lang="en-US" sz="1400" dirty="0"/>
          </a:p>
        </p:txBody>
      </p:sp>
      <p:sp>
        <p:nvSpPr>
          <p:cNvPr id="10" name="TextBox 9"/>
          <p:cNvSpPr txBox="1"/>
          <p:nvPr/>
        </p:nvSpPr>
        <p:spPr>
          <a:xfrm>
            <a:off x="6434667" y="63500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Content Placeholder 5"/>
          <p:cNvSpPr>
            <a:spLocks noGrp="1"/>
          </p:cNvSpPr>
          <p:nvPr>
            <p:ph sz="quarter" idx="1"/>
          </p:nvPr>
        </p:nvSpPr>
        <p:spPr>
          <a:xfrm>
            <a:off x="533400" y="1658685"/>
            <a:ext cx="8385530" cy="5123934"/>
          </a:xfrm>
        </p:spPr>
        <p:txBody>
          <a:bodyPr>
            <a:noAutofit/>
          </a:bodyPr>
          <a:lstStyle/>
          <a:p>
            <a:r>
              <a:rPr lang="en-US" sz="3600" dirty="0"/>
              <a:t>Found in vomit or stool even </a:t>
            </a:r>
            <a:r>
              <a:rPr lang="en-US" sz="3600" b="1" dirty="0"/>
              <a:t>before a person is sick</a:t>
            </a:r>
            <a:r>
              <a:rPr lang="en-US" sz="3600" dirty="0"/>
              <a:t>, and for </a:t>
            </a:r>
            <a:r>
              <a:rPr lang="en-US" sz="3600" b="1" dirty="0"/>
              <a:t>2-3 weeks after </a:t>
            </a:r>
            <a:r>
              <a:rPr lang="en-US" sz="3600" dirty="0"/>
              <a:t>symptoms abate</a:t>
            </a:r>
          </a:p>
          <a:p>
            <a:r>
              <a:rPr lang="en-US" sz="3600" dirty="0"/>
              <a:t>Alcohol-based hand </a:t>
            </a:r>
            <a:br>
              <a:rPr lang="en-US" sz="3600" dirty="0"/>
            </a:br>
            <a:r>
              <a:rPr lang="en-US" sz="3600" dirty="0"/>
              <a:t>sanitizers used in </a:t>
            </a:r>
            <a:br>
              <a:rPr lang="en-US" sz="3600" dirty="0"/>
            </a:br>
            <a:r>
              <a:rPr lang="en-US" sz="3600" dirty="0"/>
              <a:t>addition to </a:t>
            </a:r>
            <a:br>
              <a:rPr lang="en-US" sz="3600" dirty="0"/>
            </a:br>
            <a:r>
              <a:rPr lang="en-US" sz="3600" dirty="0"/>
              <a:t>hand washing</a:t>
            </a:r>
          </a:p>
        </p:txBody>
      </p:sp>
      <p:sp>
        <p:nvSpPr>
          <p:cNvPr id="8"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lvl="0">
              <a:lnSpc>
                <a:spcPct val="115000"/>
              </a:lnSpc>
              <a:buClr>
                <a:srgbClr val="DD8047"/>
              </a:buClr>
              <a:buSzPct val="70000"/>
              <a:tabLst>
                <a:tab pos="457200" algn="l"/>
              </a:tabLst>
              <a:defRPr/>
            </a:pPr>
            <a:r>
              <a:rPr lang="en-US" b="1" dirty="0">
                <a:solidFill>
                  <a:schemeClr val="tx1"/>
                </a:solidFill>
                <a:effectLst>
                  <a:outerShdw blurRad="38100" dist="38100" dir="2700000" algn="tl">
                    <a:srgbClr val="000000">
                      <a:alpha val="43137"/>
                    </a:srgbClr>
                  </a:outerShdw>
                </a:effectLst>
              </a:rPr>
              <a:t>Hand washing is critically important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1" y="3886200"/>
            <a:ext cx="4457700" cy="2971800"/>
          </a:xfrm>
          <a:prstGeom prst="rect">
            <a:avLst/>
          </a:prstGeom>
        </p:spPr>
      </p:pic>
    </p:spTree>
    <p:extLst>
      <p:ext uri="{BB962C8B-B14F-4D97-AF65-F5344CB8AC3E}">
        <p14:creationId xmlns:p14="http://schemas.microsoft.com/office/powerpoint/2010/main" val="2172970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Impetigo</a:t>
            </a:r>
            <a:endParaRPr lang="en-US" sz="4000" b="1" i="1" dirty="0">
              <a:solidFill>
                <a:schemeClr val="bg2">
                  <a:lumMod val="10000"/>
                </a:schemeClr>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533400" y="1600200"/>
            <a:ext cx="8305800" cy="5029200"/>
          </a:xfrm>
        </p:spPr>
        <p:txBody>
          <a:bodyPr>
            <a:noAutofit/>
          </a:bodyPr>
          <a:lstStyle/>
          <a:p>
            <a:pPr>
              <a:buFont typeface="Wingdings" panose="05000000000000000000" pitchFamily="2" charset="2"/>
              <a:buChar char="q"/>
            </a:pPr>
            <a:r>
              <a:rPr lang="en-US" sz="3600" b="1" dirty="0">
                <a:latin typeface="Tw Cen MT" pitchFamily="34" charset="0"/>
                <a:ea typeface="Calibri"/>
                <a:cs typeface="Times New Roman" pitchFamily="18" charset="0"/>
              </a:rPr>
              <a:t>Highly contagious </a:t>
            </a:r>
          </a:p>
          <a:p>
            <a:pPr>
              <a:buFont typeface="Wingdings" panose="05000000000000000000" pitchFamily="2" charset="2"/>
              <a:buChar char="q"/>
            </a:pPr>
            <a:r>
              <a:rPr lang="en-US" sz="3600" dirty="0">
                <a:latin typeface="Tw Cen MT" pitchFamily="34" charset="0"/>
                <a:ea typeface="Calibri"/>
                <a:cs typeface="Times New Roman" pitchFamily="18" charset="0"/>
              </a:rPr>
              <a:t>Caused by </a:t>
            </a:r>
            <a:r>
              <a:rPr lang="en-US" sz="3600" i="1" dirty="0">
                <a:latin typeface="Tw Cen MT" pitchFamily="34" charset="0"/>
                <a:ea typeface="Calibri"/>
                <a:cs typeface="Times New Roman" pitchFamily="18" charset="0"/>
              </a:rPr>
              <a:t>Staphylococcus aureus and/</a:t>
            </a:r>
            <a:r>
              <a:rPr lang="en-US" sz="3600" dirty="0">
                <a:latin typeface="Tw Cen MT" pitchFamily="34" charset="0"/>
                <a:ea typeface="Calibri"/>
                <a:cs typeface="Times New Roman" pitchFamily="18" charset="0"/>
              </a:rPr>
              <a:t>or </a:t>
            </a:r>
            <a:r>
              <a:rPr lang="en-US" sz="3600" i="1" dirty="0">
                <a:latin typeface="Tw Cen MT" pitchFamily="34" charset="0"/>
                <a:ea typeface="Calibri"/>
                <a:cs typeface="Times New Roman" pitchFamily="18" charset="0"/>
              </a:rPr>
              <a:t>Streptococcus pyogenes </a:t>
            </a:r>
            <a:endParaRPr lang="en-US" sz="3600" dirty="0">
              <a:latin typeface="Tw Cen MT" pitchFamily="34" charset="0"/>
              <a:ea typeface="Calibri"/>
              <a:cs typeface="Times New Roman" pitchFamily="18" charset="0"/>
            </a:endParaRPr>
          </a:p>
          <a:p>
            <a:pPr>
              <a:buFont typeface="Wingdings" panose="05000000000000000000" pitchFamily="2" charset="2"/>
              <a:buChar char="q"/>
            </a:pPr>
            <a:r>
              <a:rPr lang="en-US" sz="3600" dirty="0">
                <a:latin typeface="Tw Cen MT" pitchFamily="34" charset="0"/>
                <a:ea typeface="Calibri"/>
                <a:cs typeface="Times New Roman" pitchFamily="18" charset="0"/>
              </a:rPr>
              <a:t>Red sores on the face, around nose, mouth, hands and feet</a:t>
            </a:r>
          </a:p>
          <a:p>
            <a:pPr>
              <a:buFont typeface="Wingdings" panose="05000000000000000000" pitchFamily="2" charset="2"/>
              <a:buChar char="q"/>
            </a:pPr>
            <a:r>
              <a:rPr lang="en-US" sz="3600" dirty="0">
                <a:latin typeface="Tw Cen MT" pitchFamily="34" charset="0"/>
                <a:ea typeface="Calibri"/>
                <a:cs typeface="Times New Roman" pitchFamily="18" charset="0"/>
              </a:rPr>
              <a:t>Sores burst and develop </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honey-colored crusts</a:t>
            </a:r>
          </a:p>
          <a:p>
            <a:pPr>
              <a:buFont typeface="Wingdings" panose="05000000000000000000" pitchFamily="2" charset="2"/>
              <a:buChar char="q"/>
            </a:pPr>
            <a:r>
              <a:rPr lang="en-US" sz="3600" b="1" dirty="0">
                <a:latin typeface="Tw Cen MT" pitchFamily="34" charset="0"/>
                <a:ea typeface="Calibri"/>
                <a:cs typeface="Times New Roman" pitchFamily="18" charset="0"/>
              </a:rPr>
              <a:t>Itchy</a:t>
            </a:r>
          </a:p>
        </p:txBody>
      </p:sp>
      <p:pic>
        <p:nvPicPr>
          <p:cNvPr id="4" name="Picture 3"/>
          <p:cNvPicPr>
            <a:picLocks noChangeAspect="1"/>
          </p:cNvPicPr>
          <p:nvPr/>
        </p:nvPicPr>
        <p:blipFill>
          <a:blip r:embed="rId3"/>
          <a:stretch>
            <a:fillRect/>
          </a:stretch>
        </p:blipFill>
        <p:spPr>
          <a:xfrm>
            <a:off x="5555643" y="4191000"/>
            <a:ext cx="3555998" cy="2666999"/>
          </a:xfrm>
          <a:prstGeom prst="rect">
            <a:avLst/>
          </a:prstGeom>
        </p:spPr>
      </p:pic>
    </p:spTree>
    <p:extLst>
      <p:ext uri="{BB962C8B-B14F-4D97-AF65-F5344CB8AC3E}">
        <p14:creationId xmlns:p14="http://schemas.microsoft.com/office/powerpoint/2010/main" val="921114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MRSA Methicillin-resistant</a:t>
            </a:r>
            <a:r>
              <a:rPr lang="en-US" sz="4000" b="1" i="1" dirty="0">
                <a:solidFill>
                  <a:schemeClr val="bg2">
                    <a:lumMod val="10000"/>
                  </a:schemeClr>
                </a:solidFill>
                <a:effectLst>
                  <a:outerShdw blurRad="38100" dist="38100" dir="2700000" algn="tl">
                    <a:srgbClr val="000000">
                      <a:alpha val="43137"/>
                    </a:srgbClr>
                  </a:outerShdw>
                </a:effectLst>
              </a:rPr>
              <a:t> Staphylococcus aureus </a:t>
            </a:r>
          </a:p>
        </p:txBody>
      </p:sp>
      <p:sp>
        <p:nvSpPr>
          <p:cNvPr id="3" name="Content Placeholder 2"/>
          <p:cNvSpPr>
            <a:spLocks noGrp="1"/>
          </p:cNvSpPr>
          <p:nvPr>
            <p:ph sz="quarter" idx="1"/>
          </p:nvPr>
        </p:nvSpPr>
        <p:spPr>
          <a:xfrm>
            <a:off x="533400" y="1600200"/>
            <a:ext cx="8305800" cy="5029200"/>
          </a:xfrm>
        </p:spPr>
        <p:txBody>
          <a:bodyPr>
            <a:noAutofit/>
          </a:bodyPr>
          <a:lstStyle/>
          <a:p>
            <a:pPr lvl="0">
              <a:buFont typeface="Wingdings" panose="05000000000000000000" pitchFamily="2" charset="2"/>
              <a:buChar char="q"/>
            </a:pPr>
            <a:r>
              <a:rPr lang="en-US" sz="3600" dirty="0">
                <a:latin typeface="Tw Cen MT" pitchFamily="34" charset="0"/>
                <a:ea typeface="Calibri"/>
                <a:cs typeface="Times New Roman" pitchFamily="18" charset="0"/>
              </a:rPr>
              <a:t>Spread through cuts, abrasions and skin-to-skin contact</a:t>
            </a:r>
          </a:p>
          <a:p>
            <a:pPr lvl="0">
              <a:buFont typeface="Wingdings" panose="05000000000000000000" pitchFamily="2" charset="2"/>
              <a:buChar char="q"/>
            </a:pPr>
            <a:r>
              <a:rPr lang="en-US" sz="3600" dirty="0">
                <a:latin typeface="Tw Cen MT" pitchFamily="34" charset="0"/>
                <a:ea typeface="Calibri"/>
                <a:cs typeface="Times New Roman" pitchFamily="18" charset="0"/>
              </a:rPr>
              <a:t>Contaminated</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surfaces</a:t>
            </a:r>
          </a:p>
          <a:p>
            <a:pPr lvl="0">
              <a:buFont typeface="Wingdings" panose="05000000000000000000" pitchFamily="2" charset="2"/>
              <a:buChar char="q"/>
            </a:pPr>
            <a:r>
              <a:rPr lang="en-US" sz="3600" dirty="0">
                <a:latin typeface="Tw Cen MT" pitchFamily="34" charset="0"/>
                <a:ea typeface="Calibri"/>
                <a:cs typeface="Times New Roman" pitchFamily="18" charset="0"/>
              </a:rPr>
              <a:t>Begins as </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painful/itchy </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boil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429000"/>
            <a:ext cx="4457700" cy="2971800"/>
          </a:xfrm>
          <a:prstGeom prst="rect">
            <a:avLst/>
          </a:prstGeom>
        </p:spPr>
      </p:pic>
    </p:spTree>
    <p:extLst>
      <p:ext uri="{BB962C8B-B14F-4D97-AF65-F5344CB8AC3E}">
        <p14:creationId xmlns:p14="http://schemas.microsoft.com/office/powerpoint/2010/main" val="497118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noAutofit/>
          </a:bodyPr>
          <a:lstStyle/>
          <a:p>
            <a:r>
              <a:rPr lang="en-US" sz="4000" b="1" dirty="0">
                <a:solidFill>
                  <a:schemeClr val="bg2">
                    <a:lumMod val="10000"/>
                  </a:schemeClr>
                </a:solidFill>
                <a:effectLst>
                  <a:outerShdw blurRad="38100" dist="38100" dir="2700000" algn="tl">
                    <a:srgbClr val="000000">
                      <a:alpha val="43137"/>
                    </a:srgbClr>
                  </a:outerShdw>
                </a:effectLst>
              </a:rPr>
              <a:t>Managing methicillin-resistant</a:t>
            </a:r>
            <a:r>
              <a:rPr lang="en-US" sz="4000" b="1" i="1" dirty="0">
                <a:solidFill>
                  <a:schemeClr val="bg2">
                    <a:lumMod val="10000"/>
                  </a:schemeClr>
                </a:solidFill>
                <a:effectLst>
                  <a:outerShdw blurRad="38100" dist="38100" dir="2700000" algn="tl">
                    <a:srgbClr val="000000">
                      <a:alpha val="43137"/>
                    </a:srgbClr>
                  </a:outerShdw>
                </a:effectLst>
              </a:rPr>
              <a:t> Staphylococcus aureus</a:t>
            </a:r>
          </a:p>
        </p:txBody>
      </p:sp>
      <p:sp>
        <p:nvSpPr>
          <p:cNvPr id="3" name="Content Placeholder 2"/>
          <p:cNvSpPr>
            <a:spLocks noGrp="1"/>
          </p:cNvSpPr>
          <p:nvPr>
            <p:ph sz="quarter" idx="1"/>
          </p:nvPr>
        </p:nvSpPr>
        <p:spPr>
          <a:xfrm>
            <a:off x="533400" y="1676400"/>
            <a:ext cx="8305800" cy="5029200"/>
          </a:xfrm>
        </p:spPr>
        <p:txBody>
          <a:bodyPr>
            <a:noAutofit/>
          </a:bodyPr>
          <a:lstStyle/>
          <a:p>
            <a:pPr>
              <a:buFont typeface="Wingdings" panose="05000000000000000000" pitchFamily="2" charset="2"/>
              <a:buChar char="q"/>
            </a:pPr>
            <a:r>
              <a:rPr lang="en-US" sz="3600" dirty="0">
                <a:latin typeface="Tw Cen MT" pitchFamily="34" charset="0"/>
                <a:ea typeface="Calibri"/>
                <a:cs typeface="Times New Roman" pitchFamily="18" charset="0"/>
              </a:rPr>
              <a:t>Survives 7 days - 7 months on dry surfaces</a:t>
            </a:r>
          </a:p>
          <a:p>
            <a:pPr>
              <a:buFont typeface="Wingdings" panose="05000000000000000000" pitchFamily="2" charset="2"/>
              <a:buChar char="q"/>
            </a:pPr>
            <a:r>
              <a:rPr lang="en-US" sz="3600" dirty="0">
                <a:latin typeface="Tw Cen MT" pitchFamily="34" charset="0"/>
                <a:ea typeface="Calibri"/>
                <a:cs typeface="Times New Roman" pitchFamily="18" charset="0"/>
              </a:rPr>
              <a:t>Exclude students with wound drainage from sports</a:t>
            </a:r>
          </a:p>
          <a:p>
            <a:pPr>
              <a:buFont typeface="Wingdings" panose="05000000000000000000" pitchFamily="2" charset="2"/>
              <a:buChar char="q"/>
            </a:pPr>
            <a:r>
              <a:rPr lang="en-US" sz="3600" dirty="0">
                <a:latin typeface="Tw Cen MT" pitchFamily="34" charset="0"/>
                <a:ea typeface="Calibri"/>
                <a:cs typeface="Times New Roman" pitchFamily="18" charset="0"/>
              </a:rPr>
              <a:t>Enforce hand hygiene </a:t>
            </a:r>
          </a:p>
          <a:p>
            <a:pPr>
              <a:buFont typeface="Wingdings" panose="05000000000000000000" pitchFamily="2" charset="2"/>
              <a:buChar char="q"/>
            </a:pPr>
            <a:r>
              <a:rPr lang="en-US" sz="3600" dirty="0">
                <a:latin typeface="Tw Cen MT" pitchFamily="34" charset="0"/>
                <a:ea typeface="Calibri"/>
                <a:cs typeface="Times New Roman" pitchFamily="18" charset="0"/>
              </a:rPr>
              <a:t>Cover sores</a:t>
            </a:r>
            <a:br>
              <a:rPr lang="en-US" sz="3600" dirty="0">
                <a:latin typeface="Tw Cen MT" pitchFamily="34" charset="0"/>
                <a:ea typeface="Calibri"/>
                <a:cs typeface="Times New Roman" pitchFamily="18" charset="0"/>
              </a:rPr>
            </a:br>
            <a:endParaRPr lang="en-US" sz="3600" dirty="0">
              <a:latin typeface="Tw Cen MT" pitchFamily="34" charset="0"/>
              <a:ea typeface="Calibri"/>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350702"/>
            <a:ext cx="5867400" cy="2514600"/>
          </a:xfrm>
          <a:prstGeom prst="rect">
            <a:avLst/>
          </a:prstGeom>
        </p:spPr>
      </p:pic>
    </p:spTree>
    <p:extLst>
      <p:ext uri="{BB962C8B-B14F-4D97-AF65-F5344CB8AC3E}">
        <p14:creationId xmlns:p14="http://schemas.microsoft.com/office/powerpoint/2010/main" val="426325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a:bodyPr>
          <a:lstStyle/>
          <a:p>
            <a:r>
              <a:rPr lang="en-US" sz="4000" b="1" i="1" dirty="0">
                <a:solidFill>
                  <a:schemeClr val="bg2">
                    <a:lumMod val="10000"/>
                  </a:schemeClr>
                </a:solidFill>
                <a:effectLst>
                  <a:outerShdw blurRad="38100" dist="38100" dir="2700000" algn="tl">
                    <a:srgbClr val="000000">
                      <a:alpha val="43137"/>
                    </a:srgbClr>
                  </a:outerShdw>
                </a:effectLst>
              </a:rPr>
              <a:t>Clostridium difficile </a:t>
            </a:r>
            <a:r>
              <a:rPr lang="en-US" sz="4000" b="1" dirty="0">
                <a:solidFill>
                  <a:schemeClr val="bg2">
                    <a:lumMod val="10000"/>
                  </a:schemeClr>
                </a:solidFill>
                <a:effectLst>
                  <a:outerShdw blurRad="38100" dist="38100" dir="2700000" algn="tl">
                    <a:srgbClr val="000000">
                      <a:alpha val="43137"/>
                    </a:srgbClr>
                  </a:outerShdw>
                </a:effectLst>
              </a:rPr>
              <a:t>(C-diff) </a:t>
            </a:r>
          </a:p>
        </p:txBody>
      </p:sp>
      <p:sp>
        <p:nvSpPr>
          <p:cNvPr id="3" name="Content Placeholder 2"/>
          <p:cNvSpPr>
            <a:spLocks noGrp="1"/>
          </p:cNvSpPr>
          <p:nvPr>
            <p:ph sz="quarter" idx="1"/>
          </p:nvPr>
        </p:nvSpPr>
        <p:spPr>
          <a:xfrm>
            <a:off x="533400" y="1676400"/>
            <a:ext cx="7924800" cy="5029200"/>
          </a:xfrm>
        </p:spPr>
        <p:txBody>
          <a:bodyPr>
            <a:noAutofit/>
          </a:bodyPr>
          <a:lstStyle/>
          <a:p>
            <a:pPr lvl="0">
              <a:buFont typeface="Wingdings" panose="05000000000000000000" pitchFamily="2" charset="2"/>
              <a:buChar char="q"/>
            </a:pPr>
            <a:r>
              <a:rPr lang="en-US" sz="3600" dirty="0"/>
              <a:t>After antibiotic therapy</a:t>
            </a:r>
          </a:p>
          <a:p>
            <a:pPr lvl="0">
              <a:buFont typeface="Wingdings" panose="05000000000000000000" pitchFamily="2" charset="2"/>
              <a:buChar char="q"/>
            </a:pPr>
            <a:r>
              <a:rPr lang="en-US" sz="3600" dirty="0"/>
              <a:t>Diarrhea</a:t>
            </a:r>
          </a:p>
          <a:p>
            <a:pPr lvl="0">
              <a:buFont typeface="Wingdings" panose="05000000000000000000" pitchFamily="2" charset="2"/>
              <a:buChar char="q"/>
            </a:pPr>
            <a:r>
              <a:rPr lang="en-US" sz="3600" dirty="0">
                <a:latin typeface="Tw Cen MT" pitchFamily="34" charset="0"/>
                <a:ea typeface="Calibri"/>
                <a:cs typeface="Times New Roman" pitchFamily="18" charset="0"/>
              </a:rPr>
              <a:t>Pseudomembranous and toxic colitis</a:t>
            </a:r>
          </a:p>
          <a:p>
            <a:pPr lvl="0">
              <a:buFont typeface="Wingdings" panose="05000000000000000000" pitchFamily="2" charset="2"/>
              <a:buChar char="q"/>
            </a:pPr>
            <a:r>
              <a:rPr lang="en-US" sz="3600" dirty="0">
                <a:latin typeface="Tw Cen MT" pitchFamily="34" charset="0"/>
                <a:ea typeface="Calibri"/>
                <a:cs typeface="Times New Roman" pitchFamily="18" charset="0"/>
              </a:rPr>
              <a:t>Fever</a:t>
            </a:r>
          </a:p>
          <a:p>
            <a:pPr lvl="0">
              <a:buFont typeface="Wingdings" panose="05000000000000000000" pitchFamily="2" charset="2"/>
              <a:buChar char="q"/>
            </a:pPr>
            <a:r>
              <a:rPr lang="en-US" sz="3600" dirty="0">
                <a:latin typeface="Tw Cen MT" pitchFamily="34" charset="0"/>
                <a:ea typeface="Calibri"/>
                <a:cs typeface="Times New Roman" pitchFamily="18" charset="0"/>
              </a:rPr>
              <a:t>Abdominal pain</a:t>
            </a:r>
          </a:p>
          <a:p>
            <a:pPr lvl="0">
              <a:buFont typeface="Wingdings" panose="05000000000000000000" pitchFamily="2" charset="2"/>
              <a:buChar char="q"/>
            </a:pPr>
            <a:r>
              <a:rPr lang="en-US" sz="3600" dirty="0">
                <a:latin typeface="Tw Cen MT" pitchFamily="34" charset="0"/>
                <a:ea typeface="Calibri"/>
                <a:cs typeface="Times New Roman" pitchFamily="18" charset="0"/>
              </a:rPr>
              <a:t>Cramping</a:t>
            </a:r>
          </a:p>
          <a:p>
            <a:pPr lvl="0">
              <a:buFont typeface="Wingdings" panose="05000000000000000000" pitchFamily="2" charset="2"/>
              <a:buChar char="q"/>
            </a:pPr>
            <a:r>
              <a:rPr lang="en-US" sz="3600" dirty="0">
                <a:latin typeface="Tw Cen MT" pitchFamily="34" charset="0"/>
                <a:ea typeface="Calibri"/>
                <a:cs typeface="Times New Roman" pitchFamily="18" charset="0"/>
              </a:rPr>
              <a:t>Nausea and loss </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of appetite</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11655" y="3505200"/>
            <a:ext cx="5032345" cy="3352800"/>
          </a:xfrm>
          <a:prstGeom prst="rect">
            <a:avLst/>
          </a:prstGeom>
        </p:spPr>
      </p:pic>
    </p:spTree>
    <p:extLst>
      <p:ext uri="{BB962C8B-B14F-4D97-AF65-F5344CB8AC3E}">
        <p14:creationId xmlns:p14="http://schemas.microsoft.com/office/powerpoint/2010/main" val="1559407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a:bodyPr>
          <a:lstStyle/>
          <a:p>
            <a:r>
              <a:rPr lang="en-US" sz="4000" b="1" dirty="0">
                <a:solidFill>
                  <a:schemeClr val="bg2">
                    <a:lumMod val="10000"/>
                  </a:schemeClr>
                </a:solidFill>
                <a:effectLst>
                  <a:outerShdw blurRad="38100" dist="38100" dir="2700000" algn="tl">
                    <a:srgbClr val="000000">
                      <a:alpha val="43137"/>
                    </a:srgbClr>
                  </a:outerShdw>
                </a:effectLst>
              </a:rPr>
              <a:t>Managing</a:t>
            </a:r>
            <a:r>
              <a:rPr lang="en-US" sz="4000" b="1" i="1" dirty="0">
                <a:solidFill>
                  <a:schemeClr val="bg2">
                    <a:lumMod val="10000"/>
                  </a:schemeClr>
                </a:solidFill>
                <a:effectLst>
                  <a:outerShdw blurRad="38100" dist="38100" dir="2700000" algn="tl">
                    <a:srgbClr val="000000">
                      <a:alpha val="43137"/>
                    </a:srgbClr>
                  </a:outerShdw>
                </a:effectLst>
              </a:rPr>
              <a:t> Clostridium difficile </a:t>
            </a:r>
          </a:p>
        </p:txBody>
      </p:sp>
      <p:sp>
        <p:nvSpPr>
          <p:cNvPr id="3" name="Content Placeholder 2"/>
          <p:cNvSpPr>
            <a:spLocks noGrp="1"/>
          </p:cNvSpPr>
          <p:nvPr>
            <p:ph sz="quarter" idx="1"/>
          </p:nvPr>
        </p:nvSpPr>
        <p:spPr>
          <a:xfrm>
            <a:off x="533400" y="1524000"/>
            <a:ext cx="8305800" cy="5334000"/>
          </a:xfrm>
        </p:spPr>
        <p:txBody>
          <a:bodyPr>
            <a:noAutofit/>
          </a:bodyPr>
          <a:lstStyle/>
          <a:p>
            <a:pPr lvl="0">
              <a:buFont typeface="Wingdings" panose="05000000000000000000" pitchFamily="2" charset="2"/>
              <a:buChar char="q"/>
            </a:pPr>
            <a:r>
              <a:rPr lang="en-US" sz="3600" dirty="0">
                <a:latin typeface="Tw Cen MT" pitchFamily="34" charset="0"/>
                <a:ea typeface="Calibri"/>
                <a:cs typeface="Times New Roman" pitchFamily="18" charset="0"/>
              </a:rPr>
              <a:t>Spores highly resistant to cleaning agents </a:t>
            </a:r>
          </a:p>
          <a:p>
            <a:pPr lvl="0">
              <a:buFont typeface="Wingdings" panose="05000000000000000000" pitchFamily="2" charset="2"/>
              <a:buChar char="q"/>
            </a:pPr>
            <a:r>
              <a:rPr lang="en-US" sz="3600" dirty="0">
                <a:latin typeface="Tw Cen MT" pitchFamily="34" charset="0"/>
                <a:ea typeface="Calibri"/>
                <a:cs typeface="Times New Roman" pitchFamily="18" charset="0"/>
              </a:rPr>
              <a:t>Survive for 5 months on dry surfaces </a:t>
            </a:r>
          </a:p>
          <a:p>
            <a:pPr>
              <a:buFont typeface="Wingdings" panose="05000000000000000000" pitchFamily="2" charset="2"/>
              <a:buChar char="q"/>
            </a:pPr>
            <a:r>
              <a:rPr lang="en-US" sz="3600" dirty="0">
                <a:latin typeface="Tw Cen MT" pitchFamily="34" charset="0"/>
                <a:ea typeface="Calibri"/>
                <a:cs typeface="Times New Roman" pitchFamily="18" charset="0"/>
              </a:rPr>
              <a:t>Handwashing</a:t>
            </a:r>
          </a:p>
          <a:p>
            <a:pPr lvl="0">
              <a:buFont typeface="Wingdings" panose="05000000000000000000" pitchFamily="2" charset="2"/>
              <a:buChar char="q"/>
            </a:pPr>
            <a:r>
              <a:rPr lang="en-US" sz="3600" b="1" dirty="0">
                <a:latin typeface="Tw Cen MT" pitchFamily="34" charset="0"/>
                <a:ea typeface="Calibri"/>
                <a:cs typeface="Times New Roman" pitchFamily="18" charset="0"/>
              </a:rPr>
              <a:t>Killed by </a:t>
            </a:r>
            <a:br>
              <a:rPr lang="en-US" sz="3600" b="1" dirty="0">
                <a:latin typeface="Tw Cen MT" pitchFamily="34" charset="0"/>
                <a:ea typeface="Calibri"/>
                <a:cs typeface="Times New Roman" pitchFamily="18" charset="0"/>
              </a:rPr>
            </a:br>
            <a:r>
              <a:rPr lang="en-US" sz="3600" b="1" dirty="0">
                <a:latin typeface="Tw Cen MT" pitchFamily="34" charset="0"/>
                <a:ea typeface="Calibri"/>
                <a:cs typeface="Times New Roman" pitchFamily="18" charset="0"/>
              </a:rPr>
              <a:t>chlorine </a:t>
            </a:r>
            <a:br>
              <a:rPr lang="en-US" sz="3600" b="1" dirty="0">
                <a:latin typeface="Tw Cen MT" pitchFamily="34" charset="0"/>
                <a:ea typeface="Calibri"/>
                <a:cs typeface="Times New Roman" pitchFamily="18" charset="0"/>
              </a:rPr>
            </a:br>
            <a:r>
              <a:rPr lang="en-US" sz="3600" b="1" dirty="0">
                <a:latin typeface="Tw Cen MT" pitchFamily="34" charset="0"/>
                <a:ea typeface="Calibri"/>
                <a:cs typeface="Times New Roman" pitchFamily="18" charset="0"/>
              </a:rPr>
              <a:t>bleach </a:t>
            </a:r>
          </a:p>
          <a:p>
            <a:pPr lvl="0">
              <a:buFont typeface="Wingdings" panose="05000000000000000000" pitchFamily="2" charset="2"/>
              <a:buChar char="q"/>
            </a:pPr>
            <a:r>
              <a:rPr lang="en-US" sz="3600" dirty="0">
                <a:latin typeface="Tw Cen MT" pitchFamily="34" charset="0"/>
                <a:ea typeface="Calibri"/>
                <a:cs typeface="Times New Roman" pitchFamily="18" charset="0"/>
              </a:rPr>
              <a:t>Isolate infected </a:t>
            </a:r>
            <a:br>
              <a:rPr lang="en-US" sz="3600" dirty="0">
                <a:latin typeface="Tw Cen MT" pitchFamily="34" charset="0"/>
                <a:ea typeface="Calibri"/>
                <a:cs typeface="Times New Roman" pitchFamily="18" charset="0"/>
              </a:rPr>
            </a:br>
            <a:r>
              <a:rPr lang="en-US" sz="3600" dirty="0">
                <a:latin typeface="Tw Cen MT" pitchFamily="34" charset="0"/>
                <a:ea typeface="Calibri"/>
                <a:cs typeface="Times New Roman" pitchFamily="18" charset="0"/>
              </a:rPr>
              <a:t>individuals</a:t>
            </a:r>
          </a:p>
        </p:txBody>
      </p:sp>
      <p:pic>
        <p:nvPicPr>
          <p:cNvPr id="4" name="Picture 3"/>
          <p:cNvPicPr>
            <a:picLocks noChangeAspect="1"/>
          </p:cNvPicPr>
          <p:nvPr/>
        </p:nvPicPr>
        <p:blipFill>
          <a:blip r:embed="rId3"/>
          <a:stretch>
            <a:fillRect/>
          </a:stretch>
        </p:blipFill>
        <p:spPr>
          <a:xfrm>
            <a:off x="3962401" y="3401874"/>
            <a:ext cx="5181599" cy="3456126"/>
          </a:xfrm>
          <a:prstGeom prst="rect">
            <a:avLst/>
          </a:prstGeom>
        </p:spPr>
      </p:pic>
    </p:spTree>
    <p:extLst>
      <p:ext uri="{BB962C8B-B14F-4D97-AF65-F5344CB8AC3E}">
        <p14:creationId xmlns:p14="http://schemas.microsoft.com/office/powerpoint/2010/main" val="207714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fontScale="90000"/>
          </a:bodyPr>
          <a:lstStyle/>
          <a:p>
            <a:r>
              <a:rPr lang="en-US" sz="4000" b="1" dirty="0">
                <a:solidFill>
                  <a:schemeClr val="bg2">
                    <a:lumMod val="10000"/>
                  </a:schemeClr>
                </a:solidFill>
                <a:effectLst>
                  <a:outerShdw blurRad="38100" dist="38100" dir="2700000" algn="tl">
                    <a:srgbClr val="000000">
                      <a:alpha val="43137"/>
                    </a:srgbClr>
                  </a:outerShdw>
                </a:effectLst>
              </a:rPr>
              <a:t>&gt;23,000 Americans die annually from antibiotic resistant infections</a:t>
            </a:r>
          </a:p>
        </p:txBody>
      </p:sp>
      <p:sp>
        <p:nvSpPr>
          <p:cNvPr id="3" name="Content Placeholder 2"/>
          <p:cNvSpPr>
            <a:spLocks noGrp="1"/>
          </p:cNvSpPr>
          <p:nvPr>
            <p:ph sz="quarter" idx="1"/>
          </p:nvPr>
        </p:nvSpPr>
        <p:spPr>
          <a:xfrm>
            <a:off x="533400" y="1676400"/>
            <a:ext cx="8305800" cy="5029200"/>
          </a:xfrm>
        </p:spPr>
        <p:txBody>
          <a:bodyPr>
            <a:noAutofit/>
          </a:bodyPr>
          <a:lstStyle/>
          <a:p>
            <a:pPr marL="0" lvl="0" indent="0">
              <a:buNone/>
            </a:pPr>
            <a:r>
              <a:rPr lang="en-US" sz="3600" dirty="0">
                <a:latin typeface="Tw Cen MT" pitchFamily="34" charset="0"/>
                <a:ea typeface="Calibri"/>
                <a:cs typeface="Times New Roman" pitchFamily="18" charset="0"/>
              </a:rPr>
              <a:t>Resistance occurs when antibiotics are used:</a:t>
            </a:r>
          </a:p>
          <a:p>
            <a:r>
              <a:rPr lang="en-US" sz="3600" dirty="0">
                <a:latin typeface="Tw Cen MT" pitchFamily="34" charset="0"/>
                <a:ea typeface="Calibri"/>
                <a:cs typeface="Times New Roman" pitchFamily="18" charset="0"/>
              </a:rPr>
              <a:t>Appropriately</a:t>
            </a:r>
          </a:p>
          <a:p>
            <a:r>
              <a:rPr lang="en-US" sz="3600" dirty="0">
                <a:solidFill>
                  <a:srgbClr val="0000FF"/>
                </a:solidFill>
                <a:latin typeface="Tw Cen MT" pitchFamily="34" charset="0"/>
                <a:ea typeface="Calibri"/>
                <a:cs typeface="Times New Roman" pitchFamily="18" charset="0"/>
              </a:rPr>
              <a:t>Food and water (waste)</a:t>
            </a:r>
          </a:p>
          <a:p>
            <a:r>
              <a:rPr lang="en-US" sz="3600" dirty="0">
                <a:solidFill>
                  <a:srgbClr val="0000FF"/>
                </a:solidFill>
                <a:latin typeface="Tw Cen MT" pitchFamily="34" charset="0"/>
                <a:ea typeface="Calibri"/>
                <a:cs typeface="Times New Roman" pitchFamily="18" charset="0"/>
              </a:rPr>
              <a:t>Our environment</a:t>
            </a:r>
          </a:p>
          <a:p>
            <a:r>
              <a:rPr lang="en-US" sz="3600" dirty="0">
                <a:solidFill>
                  <a:srgbClr val="0000FF"/>
                </a:solidFill>
                <a:latin typeface="Tw Cen MT" pitchFamily="34" charset="0"/>
                <a:ea typeface="Calibri"/>
                <a:cs typeface="Times New Roman" pitchFamily="18" charset="0"/>
              </a:rPr>
              <a:t>Inappropriately (e.g., vial infection)</a:t>
            </a:r>
          </a:p>
          <a:p>
            <a:endParaRPr lang="en-US" sz="3600" dirty="0">
              <a:latin typeface="Tw Cen MT" pitchFamily="34" charset="0"/>
              <a:ea typeface="Calibri"/>
              <a:cs typeface="Times New Roman" pitchFamily="18" charset="0"/>
            </a:endParaRPr>
          </a:p>
          <a:p>
            <a:pPr marL="0" lvl="0" indent="0">
              <a:buNone/>
            </a:pPr>
            <a:endParaRPr lang="en-US" sz="3600" dirty="0">
              <a:latin typeface="Tw Cen MT" pitchFamily="34" charset="0"/>
              <a:ea typeface="Calibri"/>
              <a:cs typeface="Times New Roman" pitchFamily="18" charset="0"/>
            </a:endParaRPr>
          </a:p>
        </p:txBody>
      </p:sp>
      <p:sp>
        <p:nvSpPr>
          <p:cNvPr id="6" name="Rectangle 5"/>
          <p:cNvSpPr/>
          <p:nvPr/>
        </p:nvSpPr>
        <p:spPr>
          <a:xfrm>
            <a:off x="838200" y="2956560"/>
            <a:ext cx="8001000" cy="2011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390" y="5105400"/>
            <a:ext cx="3572210" cy="1745614"/>
          </a:xfrm>
          <a:prstGeom prst="rect">
            <a:avLst/>
          </a:prstGeom>
        </p:spPr>
      </p:pic>
    </p:spTree>
    <p:extLst>
      <p:ext uri="{BB962C8B-B14F-4D97-AF65-F5344CB8AC3E}">
        <p14:creationId xmlns:p14="http://schemas.microsoft.com/office/powerpoint/2010/main" val="880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a:bodyPr>
          <a:lstStyle/>
          <a:p>
            <a:r>
              <a:rPr lang="en-US" sz="4000" b="1" dirty="0">
                <a:solidFill>
                  <a:schemeClr val="bg2">
                    <a:lumMod val="10000"/>
                  </a:schemeClr>
                </a:solidFill>
                <a:effectLst>
                  <a:outerShdw blurRad="38100" dist="38100" dir="2700000" algn="tl">
                    <a:srgbClr val="000000">
                      <a:alpha val="43137"/>
                    </a:srgbClr>
                  </a:outerShdw>
                </a:effectLst>
              </a:rPr>
              <a:t>Resistant infections</a:t>
            </a:r>
          </a:p>
        </p:txBody>
      </p:sp>
      <p:sp>
        <p:nvSpPr>
          <p:cNvPr id="5" name="Slide Number Placeholder 4"/>
          <p:cNvSpPr>
            <a:spLocks noGrp="1"/>
          </p:cNvSpPr>
          <p:nvPr>
            <p:ph type="sldNum" sz="quarter" idx="12"/>
          </p:nvPr>
        </p:nvSpPr>
        <p:spPr/>
        <p:txBody>
          <a:bodyPr>
            <a:normAutofit fontScale="85000" lnSpcReduction="20000"/>
          </a:bodyPr>
          <a:lstStyle/>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667"/>
          <a:stretch/>
        </p:blipFill>
        <p:spPr>
          <a:xfrm>
            <a:off x="471381" y="1143000"/>
            <a:ext cx="8596419" cy="5715000"/>
          </a:xfrm>
          <a:prstGeom prst="rect">
            <a:avLst/>
          </a:prstGeom>
        </p:spPr>
      </p:pic>
      <p:sp>
        <p:nvSpPr>
          <p:cNvPr id="10" name="Rectangle 9"/>
          <p:cNvSpPr/>
          <p:nvPr/>
        </p:nvSpPr>
        <p:spPr>
          <a:xfrm>
            <a:off x="3304207" y="1678632"/>
            <a:ext cx="1115393" cy="226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0" y="1491316"/>
            <a:ext cx="1505540" cy="523220"/>
          </a:xfrm>
          <a:prstGeom prst="rect">
            <a:avLst/>
          </a:prstGeom>
          <a:noFill/>
        </p:spPr>
        <p:txBody>
          <a:bodyPr wrap="none" rtlCol="0">
            <a:spAutoFit/>
          </a:bodyPr>
          <a:lstStyle/>
          <a:p>
            <a:r>
              <a:rPr lang="en-US" sz="2800" dirty="0"/>
              <a:t>Antibiotic</a:t>
            </a:r>
          </a:p>
        </p:txBody>
      </p:sp>
      <p:sp>
        <p:nvSpPr>
          <p:cNvPr id="11" name="TextBox 10"/>
          <p:cNvSpPr txBox="1"/>
          <p:nvPr/>
        </p:nvSpPr>
        <p:spPr>
          <a:xfrm>
            <a:off x="4533900" y="2133600"/>
            <a:ext cx="1277914" cy="523220"/>
          </a:xfrm>
          <a:prstGeom prst="rect">
            <a:avLst/>
          </a:prstGeom>
          <a:solidFill>
            <a:schemeClr val="bg1"/>
          </a:solidFill>
        </p:spPr>
        <p:txBody>
          <a:bodyPr wrap="none" rtlCol="0">
            <a:spAutoFit/>
          </a:bodyPr>
          <a:lstStyle/>
          <a:p>
            <a:r>
              <a:rPr lang="en-US" sz="2800" dirty="0"/>
              <a:t>Plasmid</a:t>
            </a:r>
          </a:p>
        </p:txBody>
      </p:sp>
      <p:sp>
        <p:nvSpPr>
          <p:cNvPr id="12" name="Rectangle 11"/>
          <p:cNvSpPr/>
          <p:nvPr/>
        </p:nvSpPr>
        <p:spPr>
          <a:xfrm>
            <a:off x="6477000" y="228600"/>
            <a:ext cx="129540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400" y="2514600"/>
            <a:ext cx="1659429" cy="523220"/>
          </a:xfrm>
          <a:prstGeom prst="rect">
            <a:avLst/>
          </a:prstGeom>
          <a:solidFill>
            <a:schemeClr val="bg1"/>
          </a:solidFill>
        </p:spPr>
        <p:txBody>
          <a:bodyPr wrap="none" rtlCol="0">
            <a:spAutoFit/>
          </a:bodyPr>
          <a:lstStyle/>
          <a:p>
            <a:r>
              <a:rPr lang="en-US" sz="2800" dirty="0"/>
              <a:t>Ribosomes</a:t>
            </a:r>
          </a:p>
        </p:txBody>
      </p:sp>
      <p:sp>
        <p:nvSpPr>
          <p:cNvPr id="14" name="TextBox 13"/>
          <p:cNvSpPr txBox="1"/>
          <p:nvPr/>
        </p:nvSpPr>
        <p:spPr>
          <a:xfrm>
            <a:off x="23297" y="5288340"/>
            <a:ext cx="3710503" cy="1384995"/>
          </a:xfrm>
          <a:prstGeom prst="rect">
            <a:avLst/>
          </a:prstGeom>
          <a:solidFill>
            <a:schemeClr val="bg1"/>
          </a:solidFill>
        </p:spPr>
        <p:txBody>
          <a:bodyPr wrap="none" rtlCol="0">
            <a:spAutoFit/>
          </a:bodyPr>
          <a:lstStyle/>
          <a:p>
            <a:pPr algn="ctr"/>
            <a:r>
              <a:rPr lang="en-US" sz="2800" b="1" dirty="0"/>
              <a:t>Inactivation</a:t>
            </a:r>
          </a:p>
          <a:p>
            <a:pPr algn="ctr"/>
            <a:r>
              <a:rPr lang="en-US" sz="2800" dirty="0"/>
              <a:t>Added phosphate group</a:t>
            </a:r>
            <a:br>
              <a:rPr lang="en-US" sz="2800" dirty="0"/>
            </a:br>
            <a:r>
              <a:rPr lang="en-US" sz="2800" dirty="0"/>
              <a:t>reduces ability to bind</a:t>
            </a:r>
          </a:p>
        </p:txBody>
      </p:sp>
      <p:sp>
        <p:nvSpPr>
          <p:cNvPr id="15" name="TextBox 14"/>
          <p:cNvSpPr txBox="1"/>
          <p:nvPr/>
        </p:nvSpPr>
        <p:spPr>
          <a:xfrm>
            <a:off x="3656818" y="5791200"/>
            <a:ext cx="3505982" cy="954107"/>
          </a:xfrm>
          <a:prstGeom prst="rect">
            <a:avLst/>
          </a:prstGeom>
          <a:solidFill>
            <a:schemeClr val="bg1"/>
          </a:solidFill>
        </p:spPr>
        <p:txBody>
          <a:bodyPr wrap="square" rtlCol="0">
            <a:spAutoFit/>
          </a:bodyPr>
          <a:lstStyle/>
          <a:p>
            <a:pPr algn="ctr"/>
            <a:r>
              <a:rPr lang="en-US" sz="2800" b="1" dirty="0"/>
              <a:t>Pumping out</a:t>
            </a:r>
          </a:p>
          <a:p>
            <a:pPr algn="ctr"/>
            <a:r>
              <a:rPr lang="en-US" sz="2800" dirty="0"/>
              <a:t>Increasing active efflux</a:t>
            </a:r>
          </a:p>
        </p:txBody>
      </p:sp>
      <p:sp>
        <p:nvSpPr>
          <p:cNvPr id="16" name="TextBox 15"/>
          <p:cNvSpPr txBox="1"/>
          <p:nvPr/>
        </p:nvSpPr>
        <p:spPr>
          <a:xfrm>
            <a:off x="7315200" y="5288340"/>
            <a:ext cx="1524783" cy="1384995"/>
          </a:xfrm>
          <a:prstGeom prst="rect">
            <a:avLst/>
          </a:prstGeom>
          <a:solidFill>
            <a:schemeClr val="bg1"/>
          </a:solidFill>
        </p:spPr>
        <p:txBody>
          <a:bodyPr wrap="square" rtlCol="0">
            <a:spAutoFit/>
          </a:bodyPr>
          <a:lstStyle/>
          <a:p>
            <a:pPr algn="ctr"/>
            <a:r>
              <a:rPr lang="en-US" sz="2800" b="1" dirty="0"/>
              <a:t>Modified</a:t>
            </a:r>
            <a:br>
              <a:rPr lang="en-US" sz="2800" b="1" dirty="0"/>
            </a:br>
            <a:r>
              <a:rPr lang="en-US" sz="2800" b="1" dirty="0"/>
              <a:t>target site</a:t>
            </a:r>
          </a:p>
        </p:txBody>
      </p:sp>
      <p:sp>
        <p:nvSpPr>
          <p:cNvPr id="17" name="TextBox 16"/>
          <p:cNvSpPr txBox="1"/>
          <p:nvPr/>
        </p:nvSpPr>
        <p:spPr>
          <a:xfrm>
            <a:off x="7017348" y="2195243"/>
            <a:ext cx="2099212" cy="892552"/>
          </a:xfrm>
          <a:prstGeom prst="rect">
            <a:avLst/>
          </a:prstGeom>
          <a:solidFill>
            <a:schemeClr val="bg1"/>
          </a:solidFill>
        </p:spPr>
        <p:txBody>
          <a:bodyPr wrap="square" rtlCol="0">
            <a:spAutoFit/>
          </a:bodyPr>
          <a:lstStyle/>
          <a:p>
            <a:pPr algn="ctr"/>
            <a:r>
              <a:rPr lang="en-US" sz="2600" b="1" dirty="0"/>
              <a:t>Impermeable</a:t>
            </a:r>
          </a:p>
          <a:p>
            <a:pPr algn="ctr"/>
            <a:r>
              <a:rPr lang="en-US" sz="2600" b="1" dirty="0"/>
              <a:t>protein</a:t>
            </a:r>
          </a:p>
        </p:txBody>
      </p:sp>
      <p:sp>
        <p:nvSpPr>
          <p:cNvPr id="18" name="Rectangle 17"/>
          <p:cNvSpPr/>
          <p:nvPr/>
        </p:nvSpPr>
        <p:spPr>
          <a:xfrm>
            <a:off x="7636419" y="2976265"/>
            <a:ext cx="1203563" cy="300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256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29000" y="4038600"/>
            <a:ext cx="1266463" cy="1316455"/>
          </a:xfrm>
          <a:prstGeom prst="rect">
            <a:avLst/>
          </a:prstGeom>
        </p:spPr>
      </p:pic>
      <p:pic>
        <p:nvPicPr>
          <p:cNvPr id="9" name="Picture 8"/>
          <p:cNvPicPr>
            <a:picLocks noChangeAspect="1"/>
          </p:cNvPicPr>
          <p:nvPr/>
        </p:nvPicPr>
        <p:blipFill>
          <a:blip r:embed="rId4"/>
          <a:stretch>
            <a:fillRect/>
          </a:stretch>
        </p:blipFill>
        <p:spPr>
          <a:xfrm>
            <a:off x="457200" y="3657600"/>
            <a:ext cx="2276237" cy="2520401"/>
          </a:xfrm>
          <a:prstGeom prst="rect">
            <a:avLst/>
          </a:prstGeom>
        </p:spPr>
      </p:pic>
      <p:pic>
        <p:nvPicPr>
          <p:cNvPr id="10" name="Picture 9"/>
          <p:cNvPicPr>
            <a:picLocks noChangeAspect="1"/>
          </p:cNvPicPr>
          <p:nvPr/>
        </p:nvPicPr>
        <p:blipFill>
          <a:blip r:embed="rId5"/>
          <a:stretch>
            <a:fillRect/>
          </a:stretch>
        </p:blipFill>
        <p:spPr>
          <a:xfrm>
            <a:off x="3124200" y="381000"/>
            <a:ext cx="2331186" cy="2882900"/>
          </a:xfrm>
          <a:prstGeom prst="rect">
            <a:avLst/>
          </a:prstGeom>
        </p:spPr>
      </p:pic>
      <p:pic>
        <p:nvPicPr>
          <p:cNvPr id="12" name="Picture 11"/>
          <p:cNvPicPr>
            <a:picLocks noChangeAspect="1"/>
          </p:cNvPicPr>
          <p:nvPr/>
        </p:nvPicPr>
        <p:blipFill>
          <a:blip r:embed="rId6"/>
          <a:stretch>
            <a:fillRect/>
          </a:stretch>
        </p:blipFill>
        <p:spPr>
          <a:xfrm rot="16200000">
            <a:off x="5695461" y="857739"/>
            <a:ext cx="2794004" cy="1992926"/>
          </a:xfrm>
          <a:prstGeom prst="rect">
            <a:avLst/>
          </a:prstGeom>
        </p:spPr>
      </p:pic>
      <p:pic>
        <p:nvPicPr>
          <p:cNvPr id="15" name="Picture 14" descr="Screen Shot 2014-10-23 at 12.24.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304800"/>
            <a:ext cx="2305803" cy="2603500"/>
          </a:xfrm>
          <a:prstGeom prst="rect">
            <a:avLst/>
          </a:prstGeom>
        </p:spPr>
      </p:pic>
      <p:sp>
        <p:nvSpPr>
          <p:cNvPr id="16" name="TextBox 15"/>
          <p:cNvSpPr txBox="1"/>
          <p:nvPr/>
        </p:nvSpPr>
        <p:spPr>
          <a:xfrm>
            <a:off x="381000" y="2895600"/>
            <a:ext cx="2287806" cy="523220"/>
          </a:xfrm>
          <a:prstGeom prst="rect">
            <a:avLst/>
          </a:prstGeom>
          <a:noFill/>
        </p:spPr>
        <p:txBody>
          <a:bodyPr wrap="none" rtlCol="0">
            <a:spAutoFit/>
          </a:bodyPr>
          <a:lstStyle/>
          <a:p>
            <a:r>
              <a:rPr lang="en-US" sz="2800" dirty="0"/>
              <a:t>Swallow bug</a:t>
            </a:r>
          </a:p>
        </p:txBody>
      </p:sp>
      <p:sp>
        <p:nvSpPr>
          <p:cNvPr id="17" name="TextBox 16"/>
          <p:cNvSpPr txBox="1"/>
          <p:nvPr/>
        </p:nvSpPr>
        <p:spPr>
          <a:xfrm>
            <a:off x="3200400" y="3276600"/>
            <a:ext cx="2209800" cy="523220"/>
          </a:xfrm>
          <a:prstGeom prst="rect">
            <a:avLst/>
          </a:prstGeom>
          <a:noFill/>
        </p:spPr>
        <p:txBody>
          <a:bodyPr wrap="square" rtlCol="0">
            <a:spAutoFit/>
          </a:bodyPr>
          <a:lstStyle/>
          <a:p>
            <a:pPr algn="ctr"/>
            <a:r>
              <a:rPr lang="en-US" sz="2800" dirty="0"/>
              <a:t>Bat bug</a:t>
            </a:r>
          </a:p>
        </p:txBody>
      </p:sp>
      <p:sp>
        <p:nvSpPr>
          <p:cNvPr id="18" name="TextBox 17"/>
          <p:cNvSpPr txBox="1"/>
          <p:nvPr/>
        </p:nvSpPr>
        <p:spPr>
          <a:xfrm>
            <a:off x="6019800" y="3352800"/>
            <a:ext cx="2209800" cy="523220"/>
          </a:xfrm>
          <a:prstGeom prst="rect">
            <a:avLst/>
          </a:prstGeom>
          <a:noFill/>
        </p:spPr>
        <p:txBody>
          <a:bodyPr wrap="square" rtlCol="0">
            <a:spAutoFit/>
          </a:bodyPr>
          <a:lstStyle/>
          <a:p>
            <a:pPr algn="ctr"/>
            <a:r>
              <a:rPr lang="en-US" sz="2800" dirty="0"/>
              <a:t>Bed bug</a:t>
            </a:r>
          </a:p>
        </p:txBody>
      </p:sp>
      <p:sp>
        <p:nvSpPr>
          <p:cNvPr id="19" name="TextBox 18"/>
          <p:cNvSpPr txBox="1"/>
          <p:nvPr/>
        </p:nvSpPr>
        <p:spPr>
          <a:xfrm>
            <a:off x="457200" y="6172200"/>
            <a:ext cx="2209800" cy="523220"/>
          </a:xfrm>
          <a:prstGeom prst="rect">
            <a:avLst/>
          </a:prstGeom>
          <a:noFill/>
        </p:spPr>
        <p:txBody>
          <a:bodyPr wrap="square" rtlCol="0">
            <a:spAutoFit/>
          </a:bodyPr>
          <a:lstStyle/>
          <a:p>
            <a:pPr algn="ctr"/>
            <a:r>
              <a:rPr lang="en-US" sz="2800" dirty="0"/>
              <a:t>Cat flea</a:t>
            </a:r>
          </a:p>
        </p:txBody>
      </p:sp>
      <p:sp>
        <p:nvSpPr>
          <p:cNvPr id="20" name="TextBox 19"/>
          <p:cNvSpPr txBox="1"/>
          <p:nvPr/>
        </p:nvSpPr>
        <p:spPr>
          <a:xfrm>
            <a:off x="2971800" y="5410200"/>
            <a:ext cx="2209800" cy="523220"/>
          </a:xfrm>
          <a:prstGeom prst="rect">
            <a:avLst/>
          </a:prstGeom>
          <a:noFill/>
        </p:spPr>
        <p:txBody>
          <a:bodyPr wrap="square" rtlCol="0">
            <a:spAutoFit/>
          </a:bodyPr>
          <a:lstStyle/>
          <a:p>
            <a:pPr algn="ctr"/>
            <a:r>
              <a:rPr lang="en-US" sz="2800" dirty="0"/>
              <a:t>Apple seed</a:t>
            </a:r>
          </a:p>
        </p:txBody>
      </p:sp>
      <p:sp>
        <p:nvSpPr>
          <p:cNvPr id="22" name="TextBox 21"/>
          <p:cNvSpPr txBox="1"/>
          <p:nvPr/>
        </p:nvSpPr>
        <p:spPr>
          <a:xfrm>
            <a:off x="5257800" y="6019800"/>
            <a:ext cx="3886200" cy="523220"/>
          </a:xfrm>
          <a:prstGeom prst="rect">
            <a:avLst/>
          </a:prstGeom>
          <a:noFill/>
        </p:spPr>
        <p:txBody>
          <a:bodyPr wrap="square" rtlCol="0">
            <a:spAutoFit/>
          </a:bodyPr>
          <a:lstStyle/>
          <a:p>
            <a:pPr algn="ctr"/>
            <a:r>
              <a:rPr lang="en-US" sz="2800" dirty="0"/>
              <a:t>Chimney swift bug</a:t>
            </a:r>
          </a:p>
        </p:txBody>
      </p:sp>
      <p:pic>
        <p:nvPicPr>
          <p:cNvPr id="24" name="Picture 23"/>
          <p:cNvPicPr>
            <a:picLocks noChangeAspect="1"/>
          </p:cNvPicPr>
          <p:nvPr/>
        </p:nvPicPr>
        <p:blipFill>
          <a:blip r:embed="rId8"/>
          <a:stretch>
            <a:fillRect/>
          </a:stretch>
        </p:blipFill>
        <p:spPr>
          <a:xfrm>
            <a:off x="5943600" y="4038600"/>
            <a:ext cx="2390095" cy="1953946"/>
          </a:xfrm>
          <a:prstGeom prst="rect">
            <a:avLst/>
          </a:prstGeom>
        </p:spPr>
      </p:pic>
    </p:spTree>
    <p:extLst>
      <p:ext uri="{BB962C8B-B14F-4D97-AF65-F5344CB8AC3E}">
        <p14:creationId xmlns:p14="http://schemas.microsoft.com/office/powerpoint/2010/main" val="355282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defTabSz="4572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defTabSz="4572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defTabSz="4572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defTabSz="4572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spcBef>
                <a:spcPct val="0"/>
              </a:spcBef>
              <a:buClr>
                <a:srgbClr val="003366"/>
              </a:buClr>
              <a:buSzPct val="100000"/>
              <a:buFont typeface="Arial" panose="020B0604020202020204" pitchFamily="34" charset="0"/>
              <a:buNone/>
            </a:pPr>
            <a:endParaRPr lang="en-GB" altLang="en-US" sz="1200" dirty="0">
              <a:solidFill>
                <a:schemeClr val="bg1"/>
              </a:solidFill>
              <a:latin typeface="Arial" panose="020B0604020202020204" pitchFamily="34" charset="0"/>
            </a:endParaRPr>
          </a:p>
        </p:txBody>
      </p:sp>
      <p:sp>
        <p:nvSpPr>
          <p:cNvPr id="125954" name="Rectangle 2"/>
          <p:cNvSpPr>
            <a:spLocks noGrp="1"/>
          </p:cNvSpPr>
          <p:nvPr>
            <p:ph type="title"/>
          </p:nvPr>
        </p:nvSpPr>
        <p:spPr bwMode="auto"/>
        <p:txBody>
          <a:bodyPr vert="horz" wrap="square" lIns="91440" tIns="45720" rIns="91440" bIns="45720" numCol="1" anchorCtr="0" compatLnSpc="1">
            <a:prstTxWarp prst="textNoShape">
              <a:avLst/>
            </a:prstTxWarp>
            <a:noAutofit/>
          </a:bodyPr>
          <a:lstStyle/>
          <a:p>
            <a:pPr>
              <a:defRPr/>
            </a:pPr>
            <a:r>
              <a:rPr lang="en-US" sz="4000" b="1" dirty="0">
                <a:solidFill>
                  <a:schemeClr val="tx1"/>
                </a:solidFill>
                <a:effectLst>
                  <a:outerShdw blurRad="38100" dist="38100" dir="2700000" algn="tl">
                    <a:srgbClr val="C0C0C0"/>
                  </a:outerShdw>
                </a:effectLst>
              </a:rPr>
              <a:t>CDC: washing hands with soap and water is effective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267200"/>
            <a:ext cx="4800600" cy="1018866"/>
          </a:xfrm>
          <a:prstGeom prst="rect">
            <a:avLst/>
          </a:prstGeom>
        </p:spPr>
      </p:pic>
      <p:sp>
        <p:nvSpPr>
          <p:cNvPr id="3" name="Rectangle 2"/>
          <p:cNvSpPr/>
          <p:nvPr/>
        </p:nvSpPr>
        <p:spPr>
          <a:xfrm>
            <a:off x="228600" y="5334000"/>
            <a:ext cx="4240013" cy="1200329"/>
          </a:xfrm>
          <a:prstGeom prst="rect">
            <a:avLst/>
          </a:prstGeom>
        </p:spPr>
        <p:txBody>
          <a:bodyPr wrap="none">
            <a:spAutoFit/>
          </a:bodyPr>
          <a:lstStyle/>
          <a:p>
            <a:r>
              <a:rPr lang="en-US" sz="3600" b="1" dirty="0"/>
              <a:t>1 (800) 858-7378</a:t>
            </a:r>
          </a:p>
          <a:p>
            <a:r>
              <a:rPr lang="en-US" sz="3600" b="1" dirty="0"/>
              <a:t>  http://npic.orst.edu/</a:t>
            </a:r>
          </a:p>
        </p:txBody>
      </p:sp>
      <p:sp>
        <p:nvSpPr>
          <p:cNvPr id="47108" name="Rectangle 3"/>
          <p:cNvSpPr>
            <a:spLocks noGrp="1"/>
          </p:cNvSpPr>
          <p:nvPr>
            <p:ph type="body" idx="1"/>
          </p:nvPr>
        </p:nvSpPr>
        <p:spPr>
          <a:xfrm>
            <a:off x="645985" y="1752600"/>
            <a:ext cx="7943850" cy="2286000"/>
          </a:xfrm>
        </p:spPr>
        <p:txBody>
          <a:bodyPr>
            <a:noAutofit/>
          </a:bodyPr>
          <a:lstStyle/>
          <a:p>
            <a:pPr>
              <a:lnSpc>
                <a:spcPct val="90000"/>
              </a:lnSpc>
            </a:pPr>
            <a:r>
              <a:rPr lang="en-US" altLang="en-US" sz="3600" dirty="0"/>
              <a:t>Increasing incidence of “super bugs”</a:t>
            </a:r>
          </a:p>
          <a:p>
            <a:pPr>
              <a:lnSpc>
                <a:spcPct val="90000"/>
              </a:lnSpc>
            </a:pPr>
            <a:r>
              <a:rPr lang="en-US" altLang="en-US" sz="3600" dirty="0"/>
              <a:t>Avoid </a:t>
            </a:r>
            <a:r>
              <a:rPr lang="en-US" altLang="en-US" sz="3600" b="1" dirty="0"/>
              <a:t>triclosan </a:t>
            </a:r>
            <a:r>
              <a:rPr lang="en-US" altLang="en-US" sz="3600" dirty="0"/>
              <a:t>– absorbed through the skin and bio-accumulates, linked to liver damage and resistant bacteria</a:t>
            </a:r>
          </a:p>
          <a:p>
            <a:pPr>
              <a:lnSpc>
                <a:spcPct val="90000"/>
              </a:lnSpc>
              <a:buFont typeface="Wingdings 2" panose="05020102010507070707" pitchFamily="18" charset="2"/>
              <a:buNone/>
            </a:pPr>
            <a:endParaRPr lang="en-US" altLang="en-US" sz="3600" dirty="0"/>
          </a:p>
          <a:p>
            <a:pPr>
              <a:lnSpc>
                <a:spcPct val="90000"/>
              </a:lnSpc>
              <a:buFont typeface="Wingdings 2" panose="05020102010507070707" pitchFamily="18" charset="2"/>
              <a:buNone/>
            </a:pPr>
            <a:endParaRPr lang="en-US" altLang="en-US" sz="3600" dirty="0"/>
          </a:p>
        </p:txBody>
      </p:sp>
      <p:pic>
        <p:nvPicPr>
          <p:cNvPr id="5" name="Picture 4" descr="triclosan-small-416x2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296" y="3969361"/>
            <a:ext cx="4143704" cy="2888639"/>
          </a:xfrm>
          <a:prstGeom prst="rect">
            <a:avLst/>
          </a:prstGeom>
        </p:spPr>
      </p:pic>
    </p:spTree>
    <p:extLst>
      <p:ext uri="{BB962C8B-B14F-4D97-AF65-F5344CB8AC3E}">
        <p14:creationId xmlns:p14="http://schemas.microsoft.com/office/powerpoint/2010/main" val="4065368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2400" y="1600200"/>
            <a:ext cx="8763000" cy="4495800"/>
          </a:xfrm>
        </p:spPr>
        <p:txBody>
          <a:bodyPr>
            <a:noAutofit/>
          </a:bodyPr>
          <a:lstStyle/>
          <a:p>
            <a:r>
              <a:rPr lang="en-US" sz="3200" b="1" dirty="0"/>
              <a:t>Effective communication, education and cooperative between school personnel: </a:t>
            </a:r>
            <a:endParaRPr lang="en-US" sz="3200" dirty="0"/>
          </a:p>
        </p:txBody>
      </p:sp>
      <p:sp>
        <p:nvSpPr>
          <p:cNvPr id="5" name="Title 1"/>
          <p:cNvSpPr txBox="1">
            <a:spLocks/>
          </p:cNvSpPr>
          <p:nvPr/>
        </p:nvSpPr>
        <p:spPr>
          <a:xfrm>
            <a:off x="533400" y="71948"/>
            <a:ext cx="86106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R="0" lvl="0" algn="l" defTabSz="914400" rtl="0" eaLnBrk="1" fontAlgn="auto" latinLnBrk="0" hangingPunct="1">
              <a:lnSpc>
                <a:spcPct val="115000"/>
              </a:lnSpc>
              <a:spcBef>
                <a:spcPct val="0"/>
              </a:spcBef>
              <a:spcAft>
                <a:spcPts val="0"/>
              </a:spcAft>
              <a:buClr>
                <a:srgbClr val="DD8047"/>
              </a:buClr>
              <a:buSzPct val="70000"/>
              <a:tabLst>
                <a:tab pos="457200" algn="l"/>
              </a:tabLst>
              <a:defRPr/>
            </a:pPr>
            <a:r>
              <a:rPr kumimoji="0" lang="en-US" b="1" i="0" u="none" strike="noStrike" kern="1200" cap="none" spc="0" normalizeH="0" baseline="0" noProof="0" dirty="0">
                <a:ln>
                  <a:noFill/>
                </a:ln>
                <a:solidFill>
                  <a:srgbClr val="EBDDC3">
                    <a:lumMod val="10000"/>
                  </a:srgbClr>
                </a:solidFill>
                <a:effectLst>
                  <a:outerShdw blurRad="38100" dist="38100" dir="2700000" algn="tl">
                    <a:srgbClr val="000000">
                      <a:alpha val="43137"/>
                    </a:srgbClr>
                  </a:outerShdw>
                </a:effectLst>
                <a:uLnTx/>
                <a:uFillTx/>
                <a:latin typeface="Tw Cen MT"/>
                <a:ea typeface="+mj-ea"/>
                <a:cs typeface="+mj-cs"/>
              </a:rPr>
              <a:t>Integrated Pest Management (IPM)</a:t>
            </a:r>
          </a:p>
        </p:txBody>
      </p:sp>
      <p:sp>
        <p:nvSpPr>
          <p:cNvPr id="2" name="Rectangle 1"/>
          <p:cNvSpPr/>
          <p:nvPr/>
        </p:nvSpPr>
        <p:spPr>
          <a:xfrm>
            <a:off x="228600" y="2819400"/>
            <a:ext cx="4343400" cy="3970318"/>
          </a:xfrm>
          <a:prstGeom prst="rect">
            <a:avLst/>
          </a:prstGeom>
        </p:spPr>
        <p:txBody>
          <a:bodyPr wrap="square">
            <a:spAutoFit/>
          </a:bodyPr>
          <a:lstStyle/>
          <a:p>
            <a:pPr marL="1143000" lvl="2" indent="-457200">
              <a:buFont typeface="+mj-lt"/>
              <a:buAutoNum type="alphaLcPeriod"/>
            </a:pPr>
            <a:r>
              <a:rPr lang="en-US" sz="2800" dirty="0"/>
              <a:t>School nurses</a:t>
            </a:r>
          </a:p>
          <a:p>
            <a:pPr marL="1143000" lvl="2" indent="-457200">
              <a:buFont typeface="+mj-lt"/>
              <a:buAutoNum type="alphaLcPeriod"/>
            </a:pPr>
            <a:r>
              <a:rPr lang="en-US" sz="2800" dirty="0"/>
              <a:t>IPM Coordinator</a:t>
            </a:r>
          </a:p>
          <a:p>
            <a:pPr marL="1143000" lvl="2" indent="-457200">
              <a:buFont typeface="+mj-lt"/>
              <a:buAutoNum type="alphaLcPeriod"/>
            </a:pPr>
            <a:r>
              <a:rPr lang="en-US" sz="2800" dirty="0"/>
              <a:t>Facility users  </a:t>
            </a:r>
          </a:p>
          <a:p>
            <a:pPr marL="1143000" lvl="2" indent="-457200">
              <a:buFont typeface="+mj-lt"/>
              <a:buAutoNum type="alphaLcPeriod"/>
            </a:pPr>
            <a:r>
              <a:rPr lang="en-US" sz="2800" dirty="0"/>
              <a:t>Custodial</a:t>
            </a:r>
          </a:p>
          <a:p>
            <a:pPr marL="1143000" lvl="2" indent="-457200">
              <a:buFont typeface="+mj-lt"/>
              <a:buAutoNum type="alphaLcPeriod"/>
            </a:pPr>
            <a:r>
              <a:rPr lang="en-US" sz="2800" dirty="0"/>
              <a:t>Food service</a:t>
            </a:r>
          </a:p>
          <a:p>
            <a:pPr marL="1143000" lvl="2" indent="-457200">
              <a:buFont typeface="+mj-lt"/>
              <a:buAutoNum type="alphaLcPeriod"/>
            </a:pPr>
            <a:r>
              <a:rPr lang="en-US" sz="2800" dirty="0"/>
              <a:t>Landscape and</a:t>
            </a:r>
            <a:br>
              <a:rPr lang="en-US" sz="2800" dirty="0"/>
            </a:br>
            <a:r>
              <a:rPr lang="en-US" sz="2800" dirty="0"/>
              <a:t>grounds maintenance</a:t>
            </a:r>
          </a:p>
          <a:p>
            <a:pPr marL="1143000" lvl="2" indent="-457200">
              <a:buFont typeface="+mj-lt"/>
              <a:buAutoNum type="alphaLcPeriod"/>
            </a:pPr>
            <a:r>
              <a:rPr lang="en-US" sz="2800" dirty="0"/>
              <a:t>Teachers</a:t>
            </a:r>
          </a:p>
          <a:p>
            <a:pPr marL="1143000" lvl="2" indent="-457200">
              <a:buFont typeface="+mj-lt"/>
              <a:buAutoNum type="alphaLcPeriod"/>
            </a:pPr>
            <a:r>
              <a:rPr lang="en-US" sz="2800" dirty="0"/>
              <a:t>Administrators</a:t>
            </a:r>
          </a:p>
        </p:txBody>
      </p:sp>
      <p:pic>
        <p:nvPicPr>
          <p:cNvPr id="6" name="Picture 5"/>
          <p:cNvPicPr>
            <a:picLocks noChangeAspect="1"/>
          </p:cNvPicPr>
          <p:nvPr/>
        </p:nvPicPr>
        <p:blipFill>
          <a:blip r:embed="rId3"/>
          <a:stretch>
            <a:fillRect/>
          </a:stretch>
        </p:blipFill>
        <p:spPr>
          <a:xfrm>
            <a:off x="4876800" y="3124200"/>
            <a:ext cx="4188315" cy="3493311"/>
          </a:xfrm>
          <a:prstGeom prst="rect">
            <a:avLst/>
          </a:prstGeom>
        </p:spPr>
      </p:pic>
    </p:spTree>
    <p:extLst>
      <p:ext uri="{BB962C8B-B14F-4D97-AF65-F5344CB8AC3E}">
        <p14:creationId xmlns:p14="http://schemas.microsoft.com/office/powerpoint/2010/main" val="2264922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62</a:t>
            </a:fld>
            <a:endParaRPr lang="en-US"/>
          </a:p>
        </p:txBody>
      </p:sp>
      <p:sp>
        <p:nvSpPr>
          <p:cNvPr id="6" name="TextBox 5">
            <a:extLst>
              <a:ext uri="{FF2B5EF4-FFF2-40B4-BE49-F238E27FC236}">
                <a16:creationId xmlns:a16="http://schemas.microsoft.com/office/drawing/2014/main" id="{CEBCF99D-4437-0A4E-A4CC-82990291FEE4}"/>
              </a:ext>
            </a:extLst>
          </p:cNvPr>
          <p:cNvSpPr txBox="1"/>
          <p:nvPr/>
        </p:nvSpPr>
        <p:spPr>
          <a:xfrm>
            <a:off x="533400" y="2057400"/>
            <a:ext cx="5410200" cy="4647426"/>
          </a:xfrm>
          <a:prstGeom prst="rect">
            <a:avLst/>
          </a:prstGeom>
          <a:noFill/>
        </p:spPr>
        <p:txBody>
          <a:bodyPr wrap="square" rtlCol="0">
            <a:spAutoFit/>
          </a:bodyPr>
          <a:lstStyle/>
          <a:p>
            <a:r>
              <a:rPr lang="en-US" sz="3600" dirty="0">
                <a:solidFill>
                  <a:srgbClr val="0000FF"/>
                </a:solidFill>
              </a:rPr>
              <a:t>Contact:</a:t>
            </a:r>
          </a:p>
          <a:p>
            <a:endParaRPr lang="en-US" sz="800" dirty="0">
              <a:solidFill>
                <a:srgbClr val="000000"/>
              </a:solidFill>
            </a:endParaRPr>
          </a:p>
          <a:p>
            <a:r>
              <a:rPr lang="en-US" sz="2800" dirty="0" err="1">
                <a:solidFill>
                  <a:srgbClr val="000000"/>
                </a:solidFill>
              </a:rPr>
              <a:t>Shujuan</a:t>
            </a:r>
            <a:r>
              <a:rPr lang="en-US" sz="2800" dirty="0">
                <a:solidFill>
                  <a:srgbClr val="000000"/>
                </a:solidFill>
              </a:rPr>
              <a:t> (Lucy) Li, Ph.D.</a:t>
            </a:r>
          </a:p>
          <a:p>
            <a:r>
              <a:rPr lang="en-US" sz="2800" dirty="0">
                <a:solidFill>
                  <a:srgbClr val="000000"/>
                </a:solidFill>
              </a:rPr>
              <a:t>Assistant in Extension</a:t>
            </a:r>
          </a:p>
          <a:p>
            <a:r>
              <a:rPr lang="en-US" sz="2800" dirty="0">
                <a:solidFill>
                  <a:srgbClr val="000000"/>
                </a:solidFill>
              </a:rPr>
              <a:t>Public Health IPM</a:t>
            </a:r>
          </a:p>
          <a:p>
            <a:r>
              <a:rPr lang="en-US" sz="2800" dirty="0">
                <a:solidFill>
                  <a:srgbClr val="000000"/>
                </a:solidFill>
              </a:rPr>
              <a:t>University of Arizona</a:t>
            </a:r>
          </a:p>
          <a:p>
            <a:r>
              <a:rPr lang="en-US" sz="2800" dirty="0">
                <a:solidFill>
                  <a:srgbClr val="000000"/>
                </a:solidFill>
              </a:rPr>
              <a:t>Maricopa Agricultural Center</a:t>
            </a:r>
          </a:p>
          <a:p>
            <a:r>
              <a:rPr lang="en-US" sz="2800" dirty="0">
                <a:solidFill>
                  <a:srgbClr val="000000"/>
                </a:solidFill>
              </a:rPr>
              <a:t>37860 W. Smith-</a:t>
            </a:r>
            <a:r>
              <a:rPr lang="en-US" sz="2800" dirty="0" err="1">
                <a:solidFill>
                  <a:srgbClr val="000000"/>
                </a:solidFill>
              </a:rPr>
              <a:t>Enke</a:t>
            </a:r>
            <a:r>
              <a:rPr lang="en-US" sz="2800" dirty="0">
                <a:solidFill>
                  <a:srgbClr val="000000"/>
                </a:solidFill>
              </a:rPr>
              <a:t> Road</a:t>
            </a:r>
          </a:p>
          <a:p>
            <a:r>
              <a:rPr lang="it-IT" sz="2800" dirty="0">
                <a:solidFill>
                  <a:srgbClr val="000000"/>
                </a:solidFill>
              </a:rPr>
              <a:t>Maricopa, AZ 85138-3010</a:t>
            </a:r>
          </a:p>
          <a:p>
            <a:r>
              <a:rPr lang="it-IT" sz="2800" u="sng" dirty="0">
                <a:solidFill>
                  <a:srgbClr val="0000FF"/>
                </a:solidFill>
                <a:hlinkClick r:id="rId3">
                  <a:extLst>
                    <a:ext uri="{A12FA001-AC4F-418D-AE19-62706E023703}">
                      <ahyp:hlinkClr xmlns:ahyp="http://schemas.microsoft.com/office/drawing/2018/hyperlinkcolor" val="tx"/>
                    </a:ext>
                  </a:extLst>
                </a:hlinkClick>
              </a:rPr>
              <a:t>lucyli@email.arizona.edu</a:t>
            </a:r>
            <a:endParaRPr lang="it-IT" sz="2800" u="sng" dirty="0">
              <a:solidFill>
                <a:srgbClr val="0000FF"/>
              </a:solidFill>
            </a:endParaRPr>
          </a:p>
          <a:p>
            <a:endParaRPr lang="en-US" sz="2800" dirty="0">
              <a:solidFill>
                <a:srgbClr val="000000"/>
              </a:solidFill>
            </a:endParaRPr>
          </a:p>
        </p:txBody>
      </p:sp>
      <p:pic>
        <p:nvPicPr>
          <p:cNvPr id="7" name="Picture 6">
            <a:extLst>
              <a:ext uri="{FF2B5EF4-FFF2-40B4-BE49-F238E27FC236}">
                <a16:creationId xmlns:a16="http://schemas.microsoft.com/office/drawing/2014/main" id="{0DF46B45-596F-4248-972D-2C09E9D98D24}"/>
              </a:ext>
            </a:extLst>
          </p:cNvPr>
          <p:cNvPicPr>
            <a:picLocks noChangeAspect="1"/>
          </p:cNvPicPr>
          <p:nvPr/>
        </p:nvPicPr>
        <p:blipFill>
          <a:blip r:embed="rId4"/>
          <a:stretch>
            <a:fillRect/>
          </a:stretch>
        </p:blipFill>
        <p:spPr>
          <a:xfrm>
            <a:off x="6324600" y="4495800"/>
            <a:ext cx="2286000" cy="1912776"/>
          </a:xfrm>
          <a:prstGeom prst="rect">
            <a:avLst/>
          </a:prstGeom>
        </p:spPr>
      </p:pic>
      <p:sp>
        <p:nvSpPr>
          <p:cNvPr id="8" name="TextBox 7">
            <a:extLst>
              <a:ext uri="{FF2B5EF4-FFF2-40B4-BE49-F238E27FC236}">
                <a16:creationId xmlns:a16="http://schemas.microsoft.com/office/drawing/2014/main" id="{962B4CF9-664A-FA4A-8260-7B4923E34BF2}"/>
              </a:ext>
            </a:extLst>
          </p:cNvPr>
          <p:cNvSpPr txBox="1"/>
          <p:nvPr/>
        </p:nvSpPr>
        <p:spPr>
          <a:xfrm>
            <a:off x="533400" y="2057400"/>
            <a:ext cx="5410200" cy="3785652"/>
          </a:xfrm>
          <a:prstGeom prst="rect">
            <a:avLst/>
          </a:prstGeom>
          <a:noFill/>
        </p:spPr>
        <p:txBody>
          <a:bodyPr wrap="square" rtlCol="0">
            <a:spAutoFit/>
          </a:bodyPr>
          <a:lstStyle/>
          <a:p>
            <a:r>
              <a:rPr lang="en-US" sz="3600" dirty="0">
                <a:solidFill>
                  <a:srgbClr val="0000FF"/>
                </a:solidFill>
              </a:rPr>
              <a:t>Contact:</a:t>
            </a:r>
          </a:p>
          <a:p>
            <a:endParaRPr lang="en-US" sz="800" dirty="0">
              <a:solidFill>
                <a:srgbClr val="000000"/>
              </a:solidFill>
            </a:endParaRPr>
          </a:p>
          <a:p>
            <a:r>
              <a:rPr lang="en-US" sz="2800" dirty="0" err="1">
                <a:solidFill>
                  <a:srgbClr val="000000"/>
                </a:solidFill>
              </a:rPr>
              <a:t>Shujuan</a:t>
            </a:r>
            <a:r>
              <a:rPr lang="en-US" sz="2800" dirty="0">
                <a:solidFill>
                  <a:srgbClr val="000000"/>
                </a:solidFill>
              </a:rPr>
              <a:t> (Lucy) Li, Ph.D.</a:t>
            </a:r>
          </a:p>
          <a:p>
            <a:r>
              <a:rPr lang="en-US" sz="2800" dirty="0">
                <a:solidFill>
                  <a:srgbClr val="000000"/>
                </a:solidFill>
              </a:rPr>
              <a:t>Assistant in Extension</a:t>
            </a:r>
          </a:p>
          <a:p>
            <a:r>
              <a:rPr lang="en-US" sz="2800" dirty="0">
                <a:solidFill>
                  <a:srgbClr val="000000"/>
                </a:solidFill>
              </a:rPr>
              <a:t>Public Health IPM</a:t>
            </a:r>
          </a:p>
          <a:p>
            <a:r>
              <a:rPr lang="en-US" sz="2800" dirty="0">
                <a:solidFill>
                  <a:srgbClr val="000000"/>
                </a:solidFill>
              </a:rPr>
              <a:t>University of Arizona</a:t>
            </a:r>
          </a:p>
          <a:p>
            <a:r>
              <a:rPr lang="en-US" sz="2800" dirty="0">
                <a:solidFill>
                  <a:srgbClr val="000000"/>
                </a:solidFill>
              </a:rPr>
              <a:t>Maricopa Agricultural Center</a:t>
            </a:r>
          </a:p>
          <a:p>
            <a:r>
              <a:rPr lang="en-US" sz="2800" dirty="0">
                <a:solidFill>
                  <a:srgbClr val="000000"/>
                </a:solidFill>
              </a:rPr>
              <a:t>37860 W. Smith-</a:t>
            </a:r>
            <a:r>
              <a:rPr lang="en-US" sz="2800" dirty="0" err="1">
                <a:solidFill>
                  <a:srgbClr val="000000"/>
                </a:solidFill>
              </a:rPr>
              <a:t>Enke</a:t>
            </a:r>
            <a:r>
              <a:rPr lang="en-US" sz="2800" dirty="0">
                <a:solidFill>
                  <a:srgbClr val="000000"/>
                </a:solidFill>
              </a:rPr>
              <a:t> Road</a:t>
            </a:r>
          </a:p>
          <a:p>
            <a:r>
              <a:rPr lang="it-IT" sz="2800" dirty="0">
                <a:solidFill>
                  <a:srgbClr val="000000"/>
                </a:solidFill>
              </a:rPr>
              <a:t>Maricopa, AZ 85138-3010</a:t>
            </a:r>
            <a:endParaRPr lang="en-US" sz="2800" dirty="0">
              <a:solidFill>
                <a:srgbClr val="000000"/>
              </a:solidFill>
            </a:endParaRPr>
          </a:p>
        </p:txBody>
      </p:sp>
      <p:pic>
        <p:nvPicPr>
          <p:cNvPr id="9" name="Picture 8" descr="UA-CALS-APMC-logo.png">
            <a:extLst>
              <a:ext uri="{FF2B5EF4-FFF2-40B4-BE49-F238E27FC236}">
                <a16:creationId xmlns:a16="http://schemas.microsoft.com/office/drawing/2014/main" id="{9DAB0AC8-816D-0240-9081-BC6CD9FA0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228600"/>
            <a:ext cx="6175248" cy="1652016"/>
          </a:xfrm>
          <a:prstGeom prst="rect">
            <a:avLst/>
          </a:prstGeom>
        </p:spPr>
      </p:pic>
      <p:pic>
        <p:nvPicPr>
          <p:cNvPr id="10" name="Picture 9" descr="IMG_7500.JPG">
            <a:extLst>
              <a:ext uri="{FF2B5EF4-FFF2-40B4-BE49-F238E27FC236}">
                <a16:creationId xmlns:a16="http://schemas.microsoft.com/office/drawing/2014/main" id="{8C16E2DB-7E73-7749-950B-86BC004725E5}"/>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tretch>
            <a:fillRect/>
          </a:stretch>
        </p:blipFill>
        <p:spPr>
          <a:xfrm>
            <a:off x="5867400" y="1981200"/>
            <a:ext cx="2784022" cy="2286000"/>
          </a:xfrm>
          <a:prstGeom prst="rect">
            <a:avLst/>
          </a:prstGeom>
        </p:spPr>
      </p:pic>
    </p:spTree>
    <p:extLst>
      <p:ext uri="{BB962C8B-B14F-4D97-AF65-F5344CB8AC3E}">
        <p14:creationId xmlns:p14="http://schemas.microsoft.com/office/powerpoint/2010/main" val="84288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000" y="266700"/>
            <a:ext cx="8128000" cy="6311900"/>
          </a:xfrm>
          <a:prstGeom prst="rect">
            <a:avLst/>
          </a:prstGeom>
        </p:spPr>
      </p:pic>
      <p:sp>
        <p:nvSpPr>
          <p:cNvPr id="2" name="Title 1"/>
          <p:cNvSpPr>
            <a:spLocks noGrp="1"/>
          </p:cNvSpPr>
          <p:nvPr>
            <p:ph type="title"/>
          </p:nvPr>
        </p:nvSpPr>
        <p:spPr>
          <a:xfrm>
            <a:off x="457200" y="46038"/>
            <a:ext cx="8229600" cy="1143000"/>
          </a:xfrm>
        </p:spPr>
        <p:txBody>
          <a:bodyPr/>
          <a:lstStyle/>
          <a:p>
            <a:r>
              <a:rPr lang="en-US" dirty="0">
                <a:solidFill>
                  <a:srgbClr val="0000FF"/>
                </a:solidFill>
              </a:rPr>
              <a:t>The </a:t>
            </a:r>
            <a:r>
              <a:rPr lang="en-US" dirty="0" err="1">
                <a:solidFill>
                  <a:srgbClr val="0000FF"/>
                </a:solidFill>
              </a:rPr>
              <a:t>Incredibles</a:t>
            </a:r>
            <a:endParaRPr lang="en-US" dirty="0">
              <a:solidFill>
                <a:srgbClr val="0000FF"/>
              </a:solidFill>
            </a:endParaRPr>
          </a:p>
        </p:txBody>
      </p:sp>
      <p:pic>
        <p:nvPicPr>
          <p:cNvPr id="3" name="Picture 2"/>
          <p:cNvPicPr>
            <a:picLocks noChangeAspect="1"/>
          </p:cNvPicPr>
          <p:nvPr/>
        </p:nvPicPr>
        <p:blipFill>
          <a:blip r:embed="rId4"/>
          <a:stretch>
            <a:fillRect/>
          </a:stretch>
        </p:blipFill>
        <p:spPr>
          <a:xfrm>
            <a:off x="4328140" y="1143000"/>
            <a:ext cx="4676160" cy="3390900"/>
          </a:xfrm>
          <a:prstGeom prst="rect">
            <a:avLst/>
          </a:prstGeom>
        </p:spPr>
      </p:pic>
      <p:pic>
        <p:nvPicPr>
          <p:cNvPr id="4" name="Picture 3"/>
          <p:cNvPicPr>
            <a:picLocks noChangeAspect="1"/>
          </p:cNvPicPr>
          <p:nvPr/>
        </p:nvPicPr>
        <p:blipFill>
          <a:blip r:embed="rId5"/>
          <a:stretch>
            <a:fillRect/>
          </a:stretch>
        </p:blipFill>
        <p:spPr>
          <a:xfrm>
            <a:off x="4961432" y="3771900"/>
            <a:ext cx="4042868" cy="2717800"/>
          </a:xfrm>
          <a:prstGeom prst="rect">
            <a:avLst/>
          </a:prstGeom>
        </p:spPr>
      </p:pic>
      <p:pic>
        <p:nvPicPr>
          <p:cNvPr id="5" name="Picture 4"/>
          <p:cNvPicPr>
            <a:picLocks noChangeAspect="1"/>
          </p:cNvPicPr>
          <p:nvPr/>
        </p:nvPicPr>
        <p:blipFill>
          <a:blip r:embed="rId6"/>
          <a:stretch>
            <a:fillRect/>
          </a:stretch>
        </p:blipFill>
        <p:spPr>
          <a:xfrm>
            <a:off x="99040" y="1295400"/>
            <a:ext cx="4765060" cy="2291994"/>
          </a:xfrm>
          <a:prstGeom prst="rect">
            <a:avLst/>
          </a:prstGeom>
        </p:spPr>
      </p:pic>
      <p:pic>
        <p:nvPicPr>
          <p:cNvPr id="6" name="Picture 5"/>
          <p:cNvPicPr>
            <a:picLocks noChangeAspect="1"/>
          </p:cNvPicPr>
          <p:nvPr/>
        </p:nvPicPr>
        <p:blipFill>
          <a:blip r:embed="rId7"/>
          <a:stretch>
            <a:fillRect/>
          </a:stretch>
        </p:blipFill>
        <p:spPr>
          <a:xfrm>
            <a:off x="99040" y="3487545"/>
            <a:ext cx="5029200" cy="3002155"/>
          </a:xfrm>
          <a:prstGeom prst="rect">
            <a:avLst/>
          </a:prstGeom>
        </p:spPr>
      </p:pic>
    </p:spTree>
    <p:extLst>
      <p:ext uri="{BB962C8B-B14F-4D97-AF65-F5344CB8AC3E}">
        <p14:creationId xmlns:p14="http://schemas.microsoft.com/office/powerpoint/2010/main" val="18485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4-11-04 at 11.01.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04755" cy="6858000"/>
          </a:xfrm>
          <a:prstGeom prst="rect">
            <a:avLst/>
          </a:prstGeom>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1886" y="5485893"/>
            <a:ext cx="1839414" cy="123240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p:cNvPicPr>
          <p:nvPr/>
        </p:nvPicPr>
        <p:blipFill>
          <a:blip r:embed="rId5"/>
          <a:stretch>
            <a:fillRect/>
          </a:stretch>
        </p:blipFill>
        <p:spPr>
          <a:xfrm>
            <a:off x="4327280" y="274638"/>
            <a:ext cx="1921119" cy="1752600"/>
          </a:xfrm>
          <a:prstGeom prst="rect">
            <a:avLst/>
          </a:prstGeom>
          <a:effectLst>
            <a:softEdge rad="88900"/>
          </a:effectLst>
        </p:spPr>
      </p:pic>
    </p:spTree>
    <p:extLst>
      <p:ext uri="{BB962C8B-B14F-4D97-AF65-F5344CB8AC3E}">
        <p14:creationId xmlns:p14="http://schemas.microsoft.com/office/powerpoint/2010/main" val="2730431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304800" y="152400"/>
            <a:ext cx="8153400" cy="609600"/>
          </a:xfrm>
        </p:spPr>
        <p:txBody>
          <a:bodyPr>
            <a:noAutofit/>
          </a:bodyPr>
          <a:lstStyle/>
          <a:p>
            <a:pPr eaLnBrk="1" hangingPunct="1">
              <a:defRPr/>
            </a:pPr>
            <a:r>
              <a:rPr lang="en-US" sz="4000" b="1" dirty="0">
                <a:solidFill>
                  <a:srgbClr val="000000"/>
                </a:solidFill>
                <a:effectLst/>
              </a:rPr>
              <a:t> Panic pest number 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0703" y="2743200"/>
            <a:ext cx="6172200" cy="4114800"/>
          </a:xfrm>
          <a:prstGeom prst="rect">
            <a:avLst/>
          </a:prstGeom>
          <a:ln>
            <a:noFill/>
          </a:ln>
          <a:effectLst>
            <a:softEdge rad="112500"/>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4775" b="9417"/>
          <a:stretch/>
        </p:blipFill>
        <p:spPr>
          <a:xfrm>
            <a:off x="1" y="808343"/>
            <a:ext cx="5334000" cy="3382657"/>
          </a:xfrm>
          <a:prstGeom prst="rect">
            <a:avLst/>
          </a:prstGeom>
          <a:ln>
            <a:noFill/>
          </a:ln>
          <a:effectLst>
            <a:softEdge rad="112500"/>
          </a:effectLst>
        </p:spPr>
      </p:pic>
      <p:pic>
        <p:nvPicPr>
          <p:cNvPr id="5" name="Picture 4" descr="Screen Shot 2014-10-22 at 1.31.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36" y="4191000"/>
            <a:ext cx="4029235" cy="2286000"/>
          </a:xfrm>
          <a:prstGeom prst="rect">
            <a:avLst/>
          </a:prstGeom>
          <a:effectLst>
            <a:softEdge rad="114300"/>
          </a:effectLst>
        </p:spPr>
      </p:pic>
    </p:spTree>
    <p:extLst>
      <p:ext uri="{BB962C8B-B14F-4D97-AF65-F5344CB8AC3E}">
        <p14:creationId xmlns:p14="http://schemas.microsoft.com/office/powerpoint/2010/main" val="401764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SNARRATION" val="15,1269731730,C:\My Documents\BreezeOnline\CorePowerPoints\Ch1_PestMgmt.ppc"/>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36343</TotalTime>
  <Words>1932</Words>
  <Application>Microsoft Macintosh PowerPoint</Application>
  <PresentationFormat>On-screen Show (4:3)</PresentationFormat>
  <Paragraphs>406</Paragraphs>
  <Slides>62</Slides>
  <Notes>62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62</vt:i4>
      </vt:variant>
    </vt:vector>
  </HeadingPairs>
  <TitlesOfParts>
    <vt:vector size="74" baseType="lpstr">
      <vt:lpstr>华文仿宋</vt:lpstr>
      <vt:lpstr>Arial</vt:lpstr>
      <vt:lpstr>Calibri</vt:lpstr>
      <vt:lpstr>Comic Sans MS</vt:lpstr>
      <vt:lpstr>Times New Roman</vt:lpstr>
      <vt:lpstr>Tw Cen MT</vt:lpstr>
      <vt:lpstr>Wingdings</vt:lpstr>
      <vt:lpstr>Wingdings 2</vt:lpstr>
      <vt:lpstr>Median</vt:lpstr>
      <vt:lpstr>1_Median</vt:lpstr>
      <vt:lpstr>2_Median</vt:lpstr>
      <vt:lpstr>3_Median</vt:lpstr>
      <vt:lpstr>Pests in Indoor Environments –  Itchy and  non-Itchy</vt:lpstr>
      <vt:lpstr>What is a pest?</vt:lpstr>
      <vt:lpstr>Pests cause problems</vt:lpstr>
      <vt:lpstr>Identification is Critical!</vt:lpstr>
      <vt:lpstr>PowerPoint Presentation</vt:lpstr>
      <vt:lpstr>PowerPoint Presentation</vt:lpstr>
      <vt:lpstr>The Incredibles</vt:lpstr>
      <vt:lpstr>PowerPoint Presentation</vt:lpstr>
      <vt:lpstr> Panic pest number 1</vt:lpstr>
      <vt:lpstr>PowerPoint Presentation</vt:lpstr>
      <vt:lpstr>PowerPoint Presentation</vt:lpstr>
      <vt:lpstr>PowerPoint Presentation</vt:lpstr>
      <vt:lpstr> Panic pest number 2</vt:lpstr>
      <vt:lpstr>Itchy “bugs”  – Top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Inappropriate things</vt:lpstr>
      <vt:lpstr>Happy kids</vt:lpstr>
      <vt:lpstr>Itchy “bugs”  – Top 14</vt:lpstr>
      <vt:lpstr>PowerPoint Presentation</vt:lpstr>
      <vt:lpstr>Microorganisms  “bugs”</vt:lpstr>
      <vt:lpstr>Moist areas</vt:lpstr>
      <vt:lpstr>Transmitted from animals to humans </vt:lpstr>
      <vt:lpstr>1. 1. 1. </vt:lpstr>
      <vt:lpstr>Clean hard surfaces with disinfectant</vt:lpstr>
      <vt:lpstr>1. 1. 1. </vt:lpstr>
      <vt:lpstr>PowerPoint Presentation</vt:lpstr>
      <vt:lpstr>1. 1. 1. </vt:lpstr>
      <vt:lpstr>More happy kids</vt:lpstr>
      <vt:lpstr>Itchy “bugs”  – Top 14</vt:lpstr>
      <vt:lpstr>1. 1. 1. </vt:lpstr>
      <vt:lpstr>PowerPoint Presentation</vt:lpstr>
      <vt:lpstr>1. 1. 1. </vt:lpstr>
      <vt:lpstr>1. 1. 1. </vt:lpstr>
      <vt:lpstr>1. 1. 1. </vt:lpstr>
      <vt:lpstr>1. 1. 1. </vt:lpstr>
      <vt:lpstr>1. 1. 1. </vt:lpstr>
      <vt:lpstr>1. 1. 1. </vt:lpstr>
      <vt:lpstr>1. 1. 1. </vt:lpstr>
      <vt:lpstr>Impetigo</vt:lpstr>
      <vt:lpstr>MRSA Methicillin-resistant Staphylococcus aureus </vt:lpstr>
      <vt:lpstr>Managing methicillin-resistant Staphylococcus aureus</vt:lpstr>
      <vt:lpstr>Clostridium difficile (C-diff) </vt:lpstr>
      <vt:lpstr>Managing Clostridium difficile </vt:lpstr>
      <vt:lpstr>&gt;23,000 Americans die annually from antibiotic resistant infections</vt:lpstr>
      <vt:lpstr>Resistant infections</vt:lpstr>
      <vt:lpstr>CDC: washing hands with soap and water is effective</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Microsoft Office User</cp:lastModifiedBy>
  <cp:revision>1242</cp:revision>
  <cp:lastPrinted>2014-01-15T16:13:01Z</cp:lastPrinted>
  <dcterms:created xsi:type="dcterms:W3CDTF">2013-08-21T12:48:22Z</dcterms:created>
  <dcterms:modified xsi:type="dcterms:W3CDTF">2019-03-18T17:26:18Z</dcterms:modified>
</cp:coreProperties>
</file>